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6" r:id="rId5"/>
    <p:sldId id="257" r:id="rId6"/>
    <p:sldId id="304" r:id="rId7"/>
    <p:sldId id="258" r:id="rId8"/>
    <p:sldId id="259" r:id="rId9"/>
    <p:sldId id="260" r:id="rId10"/>
    <p:sldId id="261" r:id="rId11"/>
    <p:sldId id="263" r:id="rId12"/>
    <p:sldId id="262" r:id="rId13"/>
    <p:sldId id="264" r:id="rId14"/>
    <p:sldId id="265" r:id="rId15"/>
    <p:sldId id="266" r:id="rId16"/>
    <p:sldId id="296" r:id="rId17"/>
    <p:sldId id="267" r:id="rId18"/>
    <p:sldId id="280" r:id="rId19"/>
    <p:sldId id="268" r:id="rId20"/>
    <p:sldId id="272" r:id="rId21"/>
    <p:sldId id="274" r:id="rId22"/>
    <p:sldId id="276" r:id="rId23"/>
    <p:sldId id="270" r:id="rId24"/>
    <p:sldId id="271" r:id="rId25"/>
    <p:sldId id="269" r:id="rId26"/>
    <p:sldId id="273" r:id="rId27"/>
    <p:sldId id="275" r:id="rId28"/>
    <p:sldId id="277" r:id="rId29"/>
    <p:sldId id="278" r:id="rId30"/>
    <p:sldId id="279" r:id="rId31"/>
    <p:sldId id="281" r:id="rId32"/>
    <p:sldId id="284" r:id="rId33"/>
    <p:sldId id="285" r:id="rId34"/>
    <p:sldId id="282" r:id="rId35"/>
    <p:sldId id="283" r:id="rId36"/>
    <p:sldId id="286" r:id="rId37"/>
    <p:sldId id="287" r:id="rId38"/>
    <p:sldId id="297" r:id="rId39"/>
    <p:sldId id="298" r:id="rId40"/>
    <p:sldId id="299" r:id="rId41"/>
    <p:sldId id="300" r:id="rId42"/>
    <p:sldId id="301" r:id="rId43"/>
    <p:sldId id="302" r:id="rId44"/>
    <p:sldId id="303" r:id="rId45"/>
    <p:sldId id="295" r:id="rId4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22" d="100"/>
          <a:sy n="122" d="100"/>
        </p:scale>
        <p:origin x="5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DFA1557-8133-4C59-9096-3BCC6E8AC6A1}" type="datetimeFigureOut">
              <a:rPr lang="en-CA"/>
              <a:pPr>
                <a:defRPr/>
              </a:pPr>
              <a:t>2020-01-07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2D7D31F-61BB-41F5-8145-776BF7D47B3D}" type="slidenum">
              <a:rPr lang="en-CA"/>
              <a:pPr>
                <a:defRPr/>
              </a:pPr>
              <a:t>‹#›</a:t>
            </a:fld>
            <a:endParaRPr lang="en-CA"/>
          </a:p>
        </p:txBody>
      </p:sp>
    </p:spTree>
    <p:extLst>
      <p:ext uri="{BB962C8B-B14F-4D97-AF65-F5344CB8AC3E}">
        <p14:creationId xmlns:p14="http://schemas.microsoft.com/office/powerpoint/2010/main" val="1992294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60A5AE-607E-4B96-BE2B-64A2C5AF4327}" type="slidenum">
              <a:rPr lang="en-CA" altLang="en-US"/>
              <a:pPr fontAlgn="base">
                <a:spcBef>
                  <a:spcPct val="0"/>
                </a:spcBef>
                <a:spcAft>
                  <a:spcPct val="0"/>
                </a:spcAft>
              </a:pPr>
              <a:t>42</a:t>
            </a:fld>
            <a:endParaRPr lang="en-CA" altLang="en-US"/>
          </a:p>
        </p:txBody>
      </p:sp>
    </p:spTree>
    <p:extLst>
      <p:ext uri="{BB962C8B-B14F-4D97-AF65-F5344CB8AC3E}">
        <p14:creationId xmlns:p14="http://schemas.microsoft.com/office/powerpoint/2010/main" val="426655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DD074E8-B5BA-441A-A119-963492660C9A}" type="datetimeFigureOut">
              <a:rPr lang="en-US"/>
              <a:pPr>
                <a:defRPr/>
              </a:pPr>
              <a:t>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6D09C-A688-430E-9EF1-9F79EAE9EBB2}" type="slidenum">
              <a:rPr lang="en-US"/>
              <a:pPr>
                <a:defRPr/>
              </a:pPr>
              <a:t>‹#›</a:t>
            </a:fld>
            <a:endParaRPr lang="en-US"/>
          </a:p>
        </p:txBody>
      </p:sp>
    </p:spTree>
    <p:extLst>
      <p:ext uri="{BB962C8B-B14F-4D97-AF65-F5344CB8AC3E}">
        <p14:creationId xmlns:p14="http://schemas.microsoft.com/office/powerpoint/2010/main" val="327772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3E0528-FB7C-4791-A42D-FED1FD5FFB8A}" type="datetimeFigureOut">
              <a:rPr lang="en-US"/>
              <a:pPr>
                <a:defRPr/>
              </a:pPr>
              <a:t>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9F15D6-1648-48E0-A343-36135E294376}" type="slidenum">
              <a:rPr lang="en-US"/>
              <a:pPr>
                <a:defRPr/>
              </a:pPr>
              <a:t>‹#›</a:t>
            </a:fld>
            <a:endParaRPr lang="en-US"/>
          </a:p>
        </p:txBody>
      </p:sp>
    </p:spTree>
    <p:extLst>
      <p:ext uri="{BB962C8B-B14F-4D97-AF65-F5344CB8AC3E}">
        <p14:creationId xmlns:p14="http://schemas.microsoft.com/office/powerpoint/2010/main" val="1842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0A0A2F-36FC-453C-81F2-F0B4B1B1C570}" type="datetimeFigureOut">
              <a:rPr lang="en-US"/>
              <a:pPr>
                <a:defRPr/>
              </a:pPr>
              <a:t>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274D33-CD63-48E9-BEB7-F67FB78C7B00}" type="slidenum">
              <a:rPr lang="en-US"/>
              <a:pPr>
                <a:defRPr/>
              </a:pPr>
              <a:t>‹#›</a:t>
            </a:fld>
            <a:endParaRPr lang="en-US"/>
          </a:p>
        </p:txBody>
      </p:sp>
    </p:spTree>
    <p:extLst>
      <p:ext uri="{BB962C8B-B14F-4D97-AF65-F5344CB8AC3E}">
        <p14:creationId xmlns:p14="http://schemas.microsoft.com/office/powerpoint/2010/main" val="215287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C698C8-35DE-489E-86F9-D94B6DA32205}" type="datetimeFigureOut">
              <a:rPr lang="en-US"/>
              <a:pPr>
                <a:defRPr/>
              </a:pPr>
              <a:t>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1E4AFE-CF5E-40D7-8C56-17011F4899BD}" type="slidenum">
              <a:rPr lang="en-US"/>
              <a:pPr>
                <a:defRPr/>
              </a:pPr>
              <a:t>‹#›</a:t>
            </a:fld>
            <a:endParaRPr lang="en-US"/>
          </a:p>
        </p:txBody>
      </p:sp>
    </p:spTree>
    <p:extLst>
      <p:ext uri="{BB962C8B-B14F-4D97-AF65-F5344CB8AC3E}">
        <p14:creationId xmlns:p14="http://schemas.microsoft.com/office/powerpoint/2010/main" val="235223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19CC43F-4603-40CC-8C20-1EC270EF4978}" type="datetimeFigureOut">
              <a:rPr lang="en-US"/>
              <a:pPr>
                <a:defRPr/>
              </a:pPr>
              <a:t>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E0E7FF-0A57-4510-A6F3-C46CA351F131}" type="slidenum">
              <a:rPr lang="en-US"/>
              <a:pPr>
                <a:defRPr/>
              </a:pPr>
              <a:t>‹#›</a:t>
            </a:fld>
            <a:endParaRPr lang="en-US"/>
          </a:p>
        </p:txBody>
      </p:sp>
    </p:spTree>
    <p:extLst>
      <p:ext uri="{BB962C8B-B14F-4D97-AF65-F5344CB8AC3E}">
        <p14:creationId xmlns:p14="http://schemas.microsoft.com/office/powerpoint/2010/main" val="270016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4B409AB-4B96-4A1A-ADEE-30060EC5C9B2}" type="datetimeFigureOut">
              <a:rPr lang="en-US"/>
              <a:pPr>
                <a:defRPr/>
              </a:pPr>
              <a:t>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5B74B2-6AD6-45C2-88D7-7949582BFC5B}" type="slidenum">
              <a:rPr lang="en-US"/>
              <a:pPr>
                <a:defRPr/>
              </a:pPr>
              <a:t>‹#›</a:t>
            </a:fld>
            <a:endParaRPr lang="en-US"/>
          </a:p>
        </p:txBody>
      </p:sp>
    </p:spTree>
    <p:extLst>
      <p:ext uri="{BB962C8B-B14F-4D97-AF65-F5344CB8AC3E}">
        <p14:creationId xmlns:p14="http://schemas.microsoft.com/office/powerpoint/2010/main" val="246417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5698C1B-D75E-40D9-A278-CF2E812EAF58}" type="datetimeFigureOut">
              <a:rPr lang="en-US"/>
              <a:pPr>
                <a:defRPr/>
              </a:pPr>
              <a:t>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D6E02F-34C6-444A-A391-04C845C29D83}" type="slidenum">
              <a:rPr lang="en-US"/>
              <a:pPr>
                <a:defRPr/>
              </a:pPr>
              <a:t>‹#›</a:t>
            </a:fld>
            <a:endParaRPr lang="en-US"/>
          </a:p>
        </p:txBody>
      </p:sp>
    </p:spTree>
    <p:extLst>
      <p:ext uri="{BB962C8B-B14F-4D97-AF65-F5344CB8AC3E}">
        <p14:creationId xmlns:p14="http://schemas.microsoft.com/office/powerpoint/2010/main" val="188663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BA0D8D9-CCB2-45E0-857A-7C196F86F2DB}" type="datetimeFigureOut">
              <a:rPr lang="en-US"/>
              <a:pPr>
                <a:defRPr/>
              </a:pPr>
              <a:t>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3CC4EF-8028-4D68-8F7A-AC1E52D5B844}" type="slidenum">
              <a:rPr lang="en-US"/>
              <a:pPr>
                <a:defRPr/>
              </a:pPr>
              <a:t>‹#›</a:t>
            </a:fld>
            <a:endParaRPr lang="en-US"/>
          </a:p>
        </p:txBody>
      </p:sp>
    </p:spTree>
    <p:extLst>
      <p:ext uri="{BB962C8B-B14F-4D97-AF65-F5344CB8AC3E}">
        <p14:creationId xmlns:p14="http://schemas.microsoft.com/office/powerpoint/2010/main" val="307359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349997-1573-49FC-9D11-A57CBE62A0B5}" type="datetimeFigureOut">
              <a:rPr lang="en-US"/>
              <a:pPr>
                <a:defRPr/>
              </a:pPr>
              <a:t>1/7/2020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78F041-1123-471C-9C95-073F52DA9C4D}" type="slidenum">
              <a:rPr lang="en-US"/>
              <a:pPr>
                <a:defRPr/>
              </a:pPr>
              <a:t>‹#›</a:t>
            </a:fld>
            <a:endParaRPr lang="en-US"/>
          </a:p>
        </p:txBody>
      </p:sp>
    </p:spTree>
    <p:extLst>
      <p:ext uri="{BB962C8B-B14F-4D97-AF65-F5344CB8AC3E}">
        <p14:creationId xmlns:p14="http://schemas.microsoft.com/office/powerpoint/2010/main" val="323790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A23E6B4-D99E-42FC-B966-58467C2156AB}" type="datetimeFigureOut">
              <a:rPr lang="en-US"/>
              <a:pPr>
                <a:defRPr/>
              </a:pPr>
              <a:t>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706B5F-418C-4D9E-B47E-A6006A84AC5D}" type="slidenum">
              <a:rPr lang="en-US"/>
              <a:pPr>
                <a:defRPr/>
              </a:pPr>
              <a:t>‹#›</a:t>
            </a:fld>
            <a:endParaRPr lang="en-US"/>
          </a:p>
        </p:txBody>
      </p:sp>
    </p:spTree>
    <p:extLst>
      <p:ext uri="{BB962C8B-B14F-4D97-AF65-F5344CB8AC3E}">
        <p14:creationId xmlns:p14="http://schemas.microsoft.com/office/powerpoint/2010/main" val="289481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636DB17-C61E-4BE7-92F9-964A436862E1}" type="datetimeFigureOut">
              <a:rPr lang="en-US"/>
              <a:pPr>
                <a:defRPr/>
              </a:pPr>
              <a:t>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BF7DE3-B11E-492E-8A51-FBAA656AEFE8}" type="slidenum">
              <a:rPr lang="en-US"/>
              <a:pPr>
                <a:defRPr/>
              </a:pPr>
              <a:t>‹#›</a:t>
            </a:fld>
            <a:endParaRPr lang="en-US"/>
          </a:p>
        </p:txBody>
      </p:sp>
    </p:spTree>
    <p:extLst>
      <p:ext uri="{BB962C8B-B14F-4D97-AF65-F5344CB8AC3E}">
        <p14:creationId xmlns:p14="http://schemas.microsoft.com/office/powerpoint/2010/main" val="242855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93850" y="365125"/>
            <a:ext cx="69215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FEB2807-0BBF-419D-9F84-A1E3638B9351}" type="datetimeFigureOut">
              <a:rPr lang="en-US"/>
              <a:pPr>
                <a:defRPr/>
              </a:pPr>
              <a:t>1/7/2020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439009-1F7F-48FC-9A80-9DE09EE10456}" type="slidenum">
              <a:rPr lang="en-US"/>
              <a:pPr>
                <a:defRPr/>
              </a:pPr>
              <a:t>‹#›</a:t>
            </a:fld>
            <a:endParaRPr lang="en-US"/>
          </a:p>
        </p:txBody>
      </p:sp>
      <p:pic>
        <p:nvPicPr>
          <p:cNvPr id="1031" name="Picture 6" descr="A drawing of a person&#10;&#10;Description generated with high confidence"/>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0"/>
            <a:ext cx="20574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 picture containing sky, outdoor, person, grass&#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1712913"/>
            <a:ext cx="9164638"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1263650" y="-538163"/>
            <a:ext cx="7772400" cy="2387601"/>
          </a:xfrm>
        </p:spPr>
        <p:txBody>
          <a:bodyPr/>
          <a:lstStyle/>
          <a:p>
            <a:r>
              <a:rPr lang="en-US" altLang="en-US" dirty="0" smtClean="0"/>
              <a:t>NDHQ Marksmanship Team - Kickoff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US" sz="2400" dirty="0"/>
              <a:t>Pistol has </a:t>
            </a:r>
            <a:r>
              <a:rPr lang="en-US" sz="2400" dirty="0" smtClean="0"/>
              <a:t>3 </a:t>
            </a:r>
            <a:r>
              <a:rPr lang="en-US" sz="2400" dirty="0"/>
              <a:t>primary matches and </a:t>
            </a:r>
            <a:r>
              <a:rPr lang="en-US" sz="2400" dirty="0" smtClean="0"/>
              <a:t>2 </a:t>
            </a:r>
            <a:r>
              <a:rPr lang="en-US" sz="2400" dirty="0"/>
              <a:t>(or more) CQB matches</a:t>
            </a:r>
          </a:p>
          <a:p>
            <a:pPr fontAlgn="auto">
              <a:spcAft>
                <a:spcPts val="0"/>
              </a:spcAft>
              <a:defRPr/>
            </a:pPr>
            <a:r>
              <a:rPr lang="en-US" sz="2400" dirty="0"/>
              <a:t>Match </a:t>
            </a:r>
            <a:r>
              <a:rPr lang="en-US" sz="2400" dirty="0" smtClean="0"/>
              <a:t>21, 22, and 23 </a:t>
            </a:r>
            <a:r>
              <a:rPr lang="en-US" sz="2400" dirty="0"/>
              <a:t>are </a:t>
            </a:r>
            <a:r>
              <a:rPr lang="en-US" sz="2400" dirty="0" smtClean="0"/>
              <a:t>matches </a:t>
            </a:r>
            <a:r>
              <a:rPr lang="en-US" sz="2400" dirty="0"/>
              <a:t>with tight times, a variety of distances and some one handed left/right shooting. </a:t>
            </a:r>
            <a:r>
              <a:rPr lang="en-US" sz="2400" dirty="0" smtClean="0"/>
              <a:t>Self directed reloads will be part of the competition </a:t>
            </a:r>
            <a:r>
              <a:rPr lang="en-US" sz="2400" dirty="0"/>
              <a:t>as </a:t>
            </a:r>
            <a:r>
              <a:rPr lang="en-US" sz="2400" dirty="0" smtClean="0"/>
              <a:t>well.</a:t>
            </a:r>
            <a:endParaRPr lang="en-US" sz="2400" dirty="0"/>
          </a:p>
        </p:txBody>
      </p:sp>
      <p:pic>
        <p:nvPicPr>
          <p:cNvPr id="11268" name="Picture 4" descr="A person in a military uniform&#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40138"/>
            <a:ext cx="511175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A person holding a gun&#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rcRect r="14426"/>
          <a:stretch>
            <a:fillRect/>
          </a:stretch>
        </p:blipFill>
        <p:spPr bwMode="auto">
          <a:xfrm>
            <a:off x="4779963" y="3640138"/>
            <a:ext cx="4364037"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593850" y="365125"/>
            <a:ext cx="6921500" cy="1325563"/>
          </a:xfrm>
        </p:spPr>
        <p:txBody>
          <a:bodyPr/>
          <a:lstStyle/>
          <a:p>
            <a:r>
              <a:rPr lang="en-US" altLang="en-US" dirty="0" smtClean="0"/>
              <a:t>CAFSAC</a:t>
            </a:r>
            <a:br>
              <a:rPr lang="en-US" altLang="en-US" dirty="0" smtClean="0"/>
            </a:br>
            <a:r>
              <a:rPr lang="en-US" altLang="en-US" sz="2800" dirty="0" smtClean="0"/>
              <a:t>What </a:t>
            </a:r>
            <a:r>
              <a:rPr lang="en-US" altLang="en-US" sz="2800" dirty="0"/>
              <a:t>is it?</a:t>
            </a:r>
            <a:endParaRPr lang="en-US"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altLang="en-US" dirty="0" smtClean="0"/>
              <a:t>CQB matches are time based with penalties for inaccuracy, failure to reload tactically, failure to engage a target, failure to use cover, and minor safety infractions.</a:t>
            </a:r>
          </a:p>
        </p:txBody>
      </p:sp>
      <p:pic>
        <p:nvPicPr>
          <p:cNvPr id="12292" name="Picture 4" descr="A picture containing indoor, wall, sitting&#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4763"/>
            <a:ext cx="4675188"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A picture containing person, table&#10;&#10;Description generated with high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5175" y="3814763"/>
            <a:ext cx="456882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593850" y="365125"/>
            <a:ext cx="6921500" cy="1325563"/>
          </a:xfrm>
        </p:spPr>
        <p:txBody>
          <a:bodyPr/>
          <a:lstStyle/>
          <a:p>
            <a:r>
              <a:rPr lang="en-US" altLang="en-US" dirty="0" smtClean="0"/>
              <a:t>CAFSAC</a:t>
            </a:r>
            <a:br>
              <a:rPr lang="en-US" altLang="en-US" dirty="0" smtClean="0"/>
            </a:br>
            <a:r>
              <a:rPr lang="en-US" altLang="en-US" sz="2800" dirty="0" smtClean="0"/>
              <a:t>What </a:t>
            </a:r>
            <a:r>
              <a:rPr lang="en-US" altLang="en-US" sz="2800" dirty="0"/>
              <a:t>is it?</a:t>
            </a: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altLang="en-US" dirty="0" smtClean="0"/>
              <a:t>2 way range with </a:t>
            </a:r>
            <a:r>
              <a:rPr lang="en-US" altLang="en-US" dirty="0" err="1" smtClean="0"/>
              <a:t>Simunition</a:t>
            </a:r>
            <a:r>
              <a:rPr lang="en-US" altLang="en-US" dirty="0" smtClean="0"/>
              <a:t> and paintball turrets may be a CQB match.</a:t>
            </a:r>
          </a:p>
        </p:txBody>
      </p:sp>
      <p:pic>
        <p:nvPicPr>
          <p:cNvPr id="13316" name="Picture 5" descr="A building with a wooden fence&#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 y="2589213"/>
            <a:ext cx="755015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extLst>
          </p:cNvPr>
          <p:cNvCxnSpPr>
            <a:cxnSpLocks/>
          </p:cNvCxnSpPr>
          <p:nvPr/>
        </p:nvCxnSpPr>
        <p:spPr>
          <a:xfrm flipV="1">
            <a:off x="3784600" y="5014913"/>
            <a:ext cx="1435100" cy="111283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1460500" y="6227763"/>
            <a:ext cx="3105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sz="3400" b="1">
                <a:solidFill>
                  <a:srgbClr val="FF0000"/>
                </a:solidFill>
              </a:rPr>
              <a:t>Paintballs!!!!</a:t>
            </a:r>
            <a:endParaRPr lang="en-US" altLang="en-US">
              <a:solidFill>
                <a:srgbClr val="FF0000"/>
              </a:solidFill>
            </a:endParaRPr>
          </a:p>
        </p:txBody>
      </p:sp>
      <p:cxnSp>
        <p:nvCxnSpPr>
          <p:cNvPr id="8" name="Straight Arrow Connector 7">
            <a:extLst>
              <a:ext uri="{FF2B5EF4-FFF2-40B4-BE49-F238E27FC236}"/>
            </a:extLst>
          </p:cNvPr>
          <p:cNvCxnSpPr>
            <a:cxnSpLocks/>
          </p:cNvCxnSpPr>
          <p:nvPr/>
        </p:nvCxnSpPr>
        <p:spPr>
          <a:xfrm flipV="1">
            <a:off x="4354513" y="5014913"/>
            <a:ext cx="1887537" cy="118427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p:cNvCxnSpPr>
          <p:nvPr/>
        </p:nvCxnSpPr>
        <p:spPr>
          <a:xfrm flipV="1">
            <a:off x="4502150" y="6149975"/>
            <a:ext cx="1492250" cy="3429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593850" y="365125"/>
            <a:ext cx="6921500" cy="1325563"/>
          </a:xfrm>
        </p:spPr>
        <p:txBody>
          <a:bodyPr/>
          <a:lstStyle/>
          <a:p>
            <a:r>
              <a:rPr lang="en-US" altLang="en-US" dirty="0" smtClean="0"/>
              <a:t>CAFSAC</a:t>
            </a:r>
            <a:br>
              <a:rPr lang="en-US" altLang="en-US" dirty="0" smtClean="0"/>
            </a:br>
            <a:r>
              <a:rPr lang="en-US" altLang="en-US" sz="2800" dirty="0" smtClean="0"/>
              <a:t>What </a:t>
            </a:r>
            <a:r>
              <a:rPr lang="en-US" altLang="en-US" sz="2800" dirty="0"/>
              <a:t>is it?</a:t>
            </a: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dirty="0" smtClean="0"/>
              <a:t>International Competitions</a:t>
            </a:r>
          </a:p>
        </p:txBody>
      </p:sp>
      <p:sp>
        <p:nvSpPr>
          <p:cNvPr id="3" name="Content Placeholder 2"/>
          <p:cNvSpPr>
            <a:spLocks noGrp="1"/>
          </p:cNvSpPr>
          <p:nvPr>
            <p:ph idx="1"/>
          </p:nvPr>
        </p:nvSpPr>
        <p:spPr>
          <a:xfrm>
            <a:off x="149087" y="1659835"/>
            <a:ext cx="8617226" cy="5198165"/>
          </a:xfrm>
        </p:spPr>
        <p:txBody>
          <a:bodyPr rtlCol="0">
            <a:normAutofit fontScale="92500" lnSpcReduction="20000"/>
          </a:bodyPr>
          <a:lstStyle/>
          <a:p>
            <a:pPr fontAlgn="auto">
              <a:spcAft>
                <a:spcPts val="0"/>
              </a:spcAft>
              <a:defRPr/>
            </a:pPr>
            <a:r>
              <a:rPr lang="en-CA" dirty="0" smtClean="0"/>
              <a:t>The results from CAFSAC may determine which CAF members will be selected to join the CAF Combat Shooting Teams the following year in three international shooting competitions.</a:t>
            </a:r>
            <a:br>
              <a:rPr lang="en-CA" dirty="0" smtClean="0"/>
            </a:br>
            <a:endParaRPr lang="en-CA" dirty="0" smtClean="0"/>
          </a:p>
          <a:p>
            <a:pPr fontAlgn="auto">
              <a:spcAft>
                <a:spcPts val="0"/>
              </a:spcAft>
              <a:defRPr/>
            </a:pPr>
            <a:r>
              <a:rPr lang="en-CA" u="sng" dirty="0" smtClean="0"/>
              <a:t>AFSAM</a:t>
            </a:r>
            <a:r>
              <a:rPr lang="en-CA" dirty="0" smtClean="0"/>
              <a:t> (Armed Forces Skill At Arms Meeting). Held each year at the National Guard Marksman ship training center in Little Rock Arkansas. Chosen from the top combined rifle/pistol shooters.</a:t>
            </a:r>
            <a:br>
              <a:rPr lang="en-CA" dirty="0" smtClean="0"/>
            </a:br>
            <a:endParaRPr lang="en-CA" dirty="0" smtClean="0"/>
          </a:p>
          <a:p>
            <a:pPr fontAlgn="auto">
              <a:spcAft>
                <a:spcPts val="0"/>
              </a:spcAft>
              <a:defRPr/>
            </a:pPr>
            <a:r>
              <a:rPr lang="en-CA" u="sng" dirty="0" smtClean="0"/>
              <a:t>AASAM</a:t>
            </a:r>
            <a:r>
              <a:rPr lang="en-CA" dirty="0" smtClean="0"/>
              <a:t> (Australian Army Skill at Arms Meeting). Selected from top C9 team and the rest from CASAM.</a:t>
            </a:r>
            <a:br>
              <a:rPr lang="en-CA" dirty="0" smtClean="0"/>
            </a:br>
            <a:endParaRPr lang="en-CA" dirty="0" smtClean="0"/>
          </a:p>
          <a:p>
            <a:pPr fontAlgn="auto">
              <a:spcAft>
                <a:spcPts val="0"/>
              </a:spcAft>
              <a:defRPr/>
            </a:pPr>
            <a:r>
              <a:rPr lang="en-CA" u="sng" dirty="0" err="1" smtClean="0"/>
              <a:t>Bisley</a:t>
            </a:r>
            <a:r>
              <a:rPr lang="en-CA" dirty="0" smtClean="0"/>
              <a:t>, Held in the UK. CAF sends two teams one reserve, one regular force. Members are selected from matches 11-15 in service rifle.</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Marksmanship Principles</a:t>
            </a:r>
          </a:p>
        </p:txBody>
      </p:sp>
      <p:sp>
        <p:nvSpPr>
          <p:cNvPr id="3" name="Content Placeholder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en-US" sz="3600" b="1" dirty="0"/>
              <a:t>2 </a:t>
            </a:r>
            <a:r>
              <a:rPr lang="en-US" sz="3600" b="1" dirty="0" smtClean="0"/>
              <a:t>Components</a:t>
            </a:r>
            <a:r>
              <a:rPr lang="en-US" sz="3600" b="1" dirty="0"/>
              <a:t>:</a:t>
            </a:r>
          </a:p>
          <a:p>
            <a:pPr fontAlgn="auto">
              <a:spcAft>
                <a:spcPts val="0"/>
              </a:spcAft>
              <a:defRPr/>
            </a:pPr>
            <a:r>
              <a:rPr lang="en-US" dirty="0"/>
              <a:t>The Science</a:t>
            </a:r>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endParaRPr lang="en-US" dirty="0"/>
          </a:p>
          <a:p>
            <a:pPr fontAlgn="auto">
              <a:spcAft>
                <a:spcPts val="0"/>
              </a:spcAft>
              <a:defRPr/>
            </a:pPr>
            <a:r>
              <a:rPr lang="en-US" dirty="0"/>
              <a:t>The Skill</a:t>
            </a:r>
          </a:p>
        </p:txBody>
      </p:sp>
      <p:pic>
        <p:nvPicPr>
          <p:cNvPr id="15364" name="Picture 4" descr="A close up of a device&#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425700"/>
            <a:ext cx="47625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A person in a military uniform standing in front of a gun&#10;&#10;Description generated with high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4124325"/>
            <a:ext cx="62579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Marksmanship Principles</a:t>
            </a:r>
          </a:p>
        </p:txBody>
      </p:sp>
      <p:sp>
        <p:nvSpPr>
          <p:cNvPr id="16387" name="Content Placeholder 2"/>
          <p:cNvSpPr>
            <a:spLocks noGrp="1"/>
          </p:cNvSpPr>
          <p:nvPr>
            <p:ph idx="1"/>
          </p:nvPr>
        </p:nvSpPr>
        <p:spPr/>
        <p:txBody>
          <a:bodyPr/>
          <a:lstStyle/>
          <a:p>
            <a:r>
              <a:rPr lang="en-US" altLang="en-US" dirty="0" smtClean="0"/>
              <a:t>Key Terminology</a:t>
            </a:r>
          </a:p>
          <a:p>
            <a:pPr lvl="1"/>
            <a:r>
              <a:rPr lang="en-US" altLang="en-US" dirty="0" smtClean="0">
                <a:solidFill>
                  <a:srgbClr val="FF0000"/>
                </a:solidFill>
              </a:rPr>
              <a:t>Precision</a:t>
            </a:r>
            <a:r>
              <a:rPr lang="en-US" altLang="en-US" dirty="0" smtClean="0"/>
              <a:t> – The ability to control factors that affect shot pattern (Grouping Size).</a:t>
            </a:r>
          </a:p>
          <a:p>
            <a:pPr lvl="2"/>
            <a:r>
              <a:rPr lang="en-US" altLang="en-US" dirty="0" smtClean="0"/>
              <a:t>Minimize instability, Estimate Wind, Comprehend temperature/pressure, etc.</a:t>
            </a:r>
          </a:p>
          <a:p>
            <a:pPr lvl="1"/>
            <a:r>
              <a:rPr lang="en-US" altLang="en-US" dirty="0" smtClean="0">
                <a:solidFill>
                  <a:srgbClr val="FF0000"/>
                </a:solidFill>
              </a:rPr>
              <a:t>Accuracy</a:t>
            </a:r>
            <a:r>
              <a:rPr lang="en-US" altLang="en-US" dirty="0" smtClean="0"/>
              <a:t> – The ability to consistently place shots on your point of aim.</a:t>
            </a:r>
          </a:p>
          <a:p>
            <a:pPr lvl="2"/>
            <a:r>
              <a:rPr lang="en-US" altLang="en-US" dirty="0" smtClean="0"/>
              <a:t>Hit what you’re aiming at.</a:t>
            </a:r>
          </a:p>
          <a:p>
            <a:pPr lvl="1"/>
            <a:r>
              <a:rPr lang="en-US" altLang="en-US" dirty="0" smtClean="0"/>
              <a:t>Point of Aim – </a:t>
            </a:r>
            <a:r>
              <a:rPr lang="en-US" altLang="en-US" dirty="0" smtClean="0">
                <a:solidFill>
                  <a:srgbClr val="FF0000"/>
                </a:solidFill>
              </a:rPr>
              <a:t>POA</a:t>
            </a:r>
            <a:r>
              <a:rPr lang="en-US" altLang="en-US" dirty="0" smtClean="0"/>
              <a:t> – The place on a target you are aiming at.</a:t>
            </a:r>
          </a:p>
          <a:p>
            <a:pPr lvl="1"/>
            <a:r>
              <a:rPr lang="en-US" altLang="en-US" dirty="0" smtClean="0"/>
              <a:t>Point of Impact – </a:t>
            </a:r>
            <a:r>
              <a:rPr lang="en-US" altLang="en-US" dirty="0" smtClean="0">
                <a:solidFill>
                  <a:srgbClr val="FF0000"/>
                </a:solidFill>
              </a:rPr>
              <a:t>POI</a:t>
            </a:r>
            <a:r>
              <a:rPr lang="en-US" altLang="en-US" dirty="0" smtClean="0"/>
              <a:t> – The place on a target you actually hit.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3" name="Content Placeholder 2">
            <a:extLst>
              <a:ext uri="{FF2B5EF4-FFF2-40B4-BE49-F238E27FC236}"/>
            </a:extLst>
          </p:cNvPr>
          <p:cNvSpPr>
            <a:spLocks noGrp="1"/>
          </p:cNvSpPr>
          <p:nvPr>
            <p:ph idx="1"/>
          </p:nvPr>
        </p:nvSpPr>
        <p:spPr>
          <a:xfrm>
            <a:off x="628650" y="1825625"/>
            <a:ext cx="7966075" cy="2560638"/>
          </a:xfrm>
        </p:spPr>
        <p:txBody>
          <a:bodyPr rtlCol="0">
            <a:normAutofit fontScale="77500" lnSpcReduction="20000"/>
          </a:bodyPr>
          <a:lstStyle/>
          <a:p>
            <a:pPr fontAlgn="auto">
              <a:spcAft>
                <a:spcPts val="0"/>
              </a:spcAft>
              <a:defRPr/>
            </a:pPr>
            <a:r>
              <a:rPr lang="en-US" dirty="0"/>
              <a:t>Minute of Angle – M.O.A</a:t>
            </a:r>
            <a:r>
              <a:rPr lang="en-US" dirty="0" smtClean="0"/>
              <a:t>.</a:t>
            </a:r>
            <a:endParaRPr lang="en-US" dirty="0"/>
          </a:p>
          <a:p>
            <a:pPr lvl="1" fontAlgn="auto">
              <a:spcAft>
                <a:spcPts val="0"/>
              </a:spcAft>
              <a:defRPr/>
            </a:pPr>
            <a:r>
              <a:rPr lang="en-US" dirty="0"/>
              <a:t>Derived from imperial measurements of Degrees, Minutes, Seconds of angle (rather than Mils</a:t>
            </a:r>
            <a:r>
              <a:rPr lang="en-US" dirty="0" smtClean="0"/>
              <a:t>).</a:t>
            </a:r>
            <a:endParaRPr lang="en-US" dirty="0"/>
          </a:p>
          <a:p>
            <a:pPr lvl="1" fontAlgn="auto">
              <a:spcAft>
                <a:spcPts val="0"/>
              </a:spcAft>
              <a:defRPr/>
            </a:pPr>
            <a:r>
              <a:rPr lang="en-US" dirty="0"/>
              <a:t>Angle of uncertainty between point of aim and point of impact</a:t>
            </a:r>
          </a:p>
          <a:p>
            <a:pPr lvl="1" fontAlgn="auto">
              <a:spcAft>
                <a:spcPts val="0"/>
              </a:spcAft>
              <a:defRPr/>
            </a:pPr>
            <a:r>
              <a:rPr lang="en-US" dirty="0"/>
              <a:t>Results in a “grouping” of </a:t>
            </a:r>
            <a:r>
              <a:rPr lang="en-US" dirty="0" smtClean="0"/>
              <a:t>impacts.</a:t>
            </a:r>
            <a:endParaRPr lang="en-US" dirty="0"/>
          </a:p>
          <a:p>
            <a:pPr lvl="1" fontAlgn="auto">
              <a:spcAft>
                <a:spcPts val="0"/>
              </a:spcAft>
              <a:defRPr/>
            </a:pPr>
            <a:r>
              <a:rPr lang="en-US" dirty="0"/>
              <a:t>C7 capable of 1 MOA which is approximately 1” at 100yards (close enough to 1” at 100m</a:t>
            </a:r>
            <a:r>
              <a:rPr lang="en-US" dirty="0" smtClean="0"/>
              <a:t>).</a:t>
            </a:r>
            <a:endParaRPr lang="en-US" dirty="0"/>
          </a:p>
          <a:p>
            <a:pPr lvl="1" fontAlgn="auto">
              <a:spcAft>
                <a:spcPts val="0"/>
              </a:spcAft>
              <a:defRPr/>
            </a:pPr>
            <a:r>
              <a:rPr lang="en-US" dirty="0"/>
              <a:t>Angle of uncertainty is consistent at all distances. Factors such as wind and bullet drop have minimal effect on “grouping” </a:t>
            </a:r>
            <a:r>
              <a:rPr lang="en-US" dirty="0" smtClean="0"/>
              <a:t>size.</a:t>
            </a:r>
            <a:endParaRPr lang="en-US" dirty="0"/>
          </a:p>
          <a:p>
            <a:pPr lvl="1" fontAlgn="auto">
              <a:spcAft>
                <a:spcPts val="0"/>
              </a:spcAft>
              <a:defRPr/>
            </a:pPr>
            <a:r>
              <a:rPr lang="en-US" dirty="0"/>
              <a:t>Gauge of </a:t>
            </a:r>
            <a:r>
              <a:rPr lang="en-US" b="1" dirty="0" smtClean="0">
                <a:solidFill>
                  <a:srgbClr val="FF0000"/>
                </a:solidFill>
              </a:rPr>
              <a:t>Precision.</a:t>
            </a:r>
            <a:endParaRPr lang="en-US" b="1" dirty="0">
              <a:solidFill>
                <a:srgbClr val="FF0000"/>
              </a:solidFill>
            </a:endParaRPr>
          </a:p>
          <a:p>
            <a:pPr lvl="1" fontAlgn="auto">
              <a:spcAft>
                <a:spcPts val="0"/>
              </a:spcAft>
              <a:defRPr/>
            </a:pPr>
            <a:endParaRPr lang="en-US" dirty="0"/>
          </a:p>
        </p:txBody>
      </p:sp>
      <p:sp>
        <p:nvSpPr>
          <p:cNvPr id="4" name="Rectangle 3">
            <a:extLst>
              <a:ext uri="{FF2B5EF4-FFF2-40B4-BE49-F238E27FC236}"/>
            </a:extLst>
          </p:cNvPr>
          <p:cNvSpPr/>
          <p:nvPr/>
        </p:nvSpPr>
        <p:spPr>
          <a:xfrm>
            <a:off x="0" y="5170488"/>
            <a:ext cx="963613" cy="46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extLst>
          </p:cNvPr>
          <p:cNvCxnSpPr/>
          <p:nvPr/>
        </p:nvCxnSpPr>
        <p:spPr>
          <a:xfrm flipV="1">
            <a:off x="1039813" y="4630738"/>
            <a:ext cx="7613650" cy="539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extLst>
          </p:cNvPr>
          <p:cNvCxnSpPr>
            <a:cxnSpLocks/>
          </p:cNvCxnSpPr>
          <p:nvPr/>
        </p:nvCxnSpPr>
        <p:spPr>
          <a:xfrm>
            <a:off x="1047750" y="5216525"/>
            <a:ext cx="7546975" cy="3444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extLst>
          </p:cNvPr>
          <p:cNvSpPr/>
          <p:nvPr/>
        </p:nvSpPr>
        <p:spPr>
          <a:xfrm>
            <a:off x="3624263" y="4975225"/>
            <a:ext cx="190500" cy="390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extLst>
          </p:cNvPr>
          <p:cNvSpPr/>
          <p:nvPr/>
        </p:nvSpPr>
        <p:spPr>
          <a:xfrm>
            <a:off x="6305550" y="4768850"/>
            <a:ext cx="285750" cy="701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extLst>
          </p:cNvPr>
          <p:cNvSpPr/>
          <p:nvPr/>
        </p:nvSpPr>
        <p:spPr>
          <a:xfrm>
            <a:off x="8462963" y="4584700"/>
            <a:ext cx="285750" cy="1022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8" name="TextBox 12"/>
          <p:cNvSpPr txBox="1">
            <a:spLocks noChangeArrowheads="1"/>
          </p:cNvSpPr>
          <p:nvPr/>
        </p:nvSpPr>
        <p:spPr bwMode="auto">
          <a:xfrm>
            <a:off x="3316288" y="4605338"/>
            <a:ext cx="806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100m</a:t>
            </a:r>
          </a:p>
        </p:txBody>
      </p:sp>
      <p:sp>
        <p:nvSpPr>
          <p:cNvPr id="17419" name="TextBox 13"/>
          <p:cNvSpPr txBox="1">
            <a:spLocks noChangeArrowheads="1"/>
          </p:cNvSpPr>
          <p:nvPr/>
        </p:nvSpPr>
        <p:spPr bwMode="auto">
          <a:xfrm>
            <a:off x="6045200" y="4433888"/>
            <a:ext cx="806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200m</a:t>
            </a:r>
          </a:p>
        </p:txBody>
      </p:sp>
      <p:sp>
        <p:nvSpPr>
          <p:cNvPr id="17420" name="TextBox 14"/>
          <p:cNvSpPr txBox="1">
            <a:spLocks noChangeArrowheads="1"/>
          </p:cNvSpPr>
          <p:nvPr/>
        </p:nvSpPr>
        <p:spPr bwMode="auto">
          <a:xfrm>
            <a:off x="8250238" y="4214813"/>
            <a:ext cx="806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300m</a:t>
            </a:r>
          </a:p>
        </p:txBody>
      </p:sp>
      <p:grpSp>
        <p:nvGrpSpPr>
          <p:cNvPr id="17421" name="Group 28"/>
          <p:cNvGrpSpPr>
            <a:grpSpLocks/>
          </p:cNvGrpSpPr>
          <p:nvPr/>
        </p:nvGrpSpPr>
        <p:grpSpPr bwMode="auto">
          <a:xfrm>
            <a:off x="3786188" y="4954588"/>
            <a:ext cx="887412" cy="466725"/>
            <a:chOff x="3785840" y="4688376"/>
            <a:chExt cx="888120" cy="467018"/>
          </a:xfrm>
        </p:grpSpPr>
        <p:cxnSp>
          <p:nvCxnSpPr>
            <p:cNvPr id="21" name="Straight Connector 20">
              <a:extLst>
                <a:ext uri="{FF2B5EF4-FFF2-40B4-BE49-F238E27FC236}"/>
              </a:extLst>
            </p:cNvPr>
            <p:cNvCxnSpPr>
              <a:cxnSpLocks/>
            </p:cNvCxnSpPr>
            <p:nvPr/>
          </p:nvCxnSpPr>
          <p:spPr>
            <a:xfrm>
              <a:off x="3876399" y="4689964"/>
              <a:ext cx="0" cy="4161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extLst>
            </p:cNvPr>
            <p:cNvCxnSpPr>
              <a:cxnSpLocks/>
            </p:cNvCxnSpPr>
            <p:nvPr/>
          </p:nvCxnSpPr>
          <p:spPr>
            <a:xfrm>
              <a:off x="3785840" y="5098208"/>
              <a:ext cx="181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extLst>
            </p:cNvPr>
            <p:cNvCxnSpPr>
              <a:cxnSpLocks/>
            </p:cNvCxnSpPr>
            <p:nvPr/>
          </p:nvCxnSpPr>
          <p:spPr>
            <a:xfrm>
              <a:off x="3785840" y="4688376"/>
              <a:ext cx="1731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35" name="TextBox 27"/>
            <p:cNvSpPr txBox="1">
              <a:spLocks noChangeArrowheads="1"/>
            </p:cNvSpPr>
            <p:nvPr/>
          </p:nvSpPr>
          <p:spPr bwMode="auto">
            <a:xfrm>
              <a:off x="3867625" y="4693729"/>
              <a:ext cx="806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t>1”</a:t>
              </a:r>
            </a:p>
          </p:txBody>
        </p:sp>
      </p:grpSp>
      <p:grpSp>
        <p:nvGrpSpPr>
          <p:cNvPr id="17422" name="Group 49"/>
          <p:cNvGrpSpPr>
            <a:grpSpLocks/>
          </p:cNvGrpSpPr>
          <p:nvPr/>
        </p:nvGrpSpPr>
        <p:grpSpPr bwMode="auto">
          <a:xfrm>
            <a:off x="6030913" y="4784725"/>
            <a:ext cx="212725" cy="700088"/>
            <a:chOff x="5912859" y="4669377"/>
            <a:chExt cx="181321" cy="417714"/>
          </a:xfrm>
        </p:grpSpPr>
        <p:cxnSp>
          <p:nvCxnSpPr>
            <p:cNvPr id="31" name="Straight Connector 30">
              <a:extLst>
                <a:ext uri="{FF2B5EF4-FFF2-40B4-BE49-F238E27FC236}"/>
              </a:extLst>
            </p:cNvPr>
            <p:cNvCxnSpPr>
              <a:cxnSpLocks/>
            </p:cNvCxnSpPr>
            <p:nvPr/>
          </p:nvCxnSpPr>
          <p:spPr>
            <a:xfrm>
              <a:off x="6003519" y="4671271"/>
              <a:ext cx="0" cy="415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extLst>
            </p:cNvPr>
            <p:cNvCxnSpPr>
              <a:cxnSpLocks/>
            </p:cNvCxnSpPr>
            <p:nvPr/>
          </p:nvCxnSpPr>
          <p:spPr>
            <a:xfrm>
              <a:off x="5912859" y="5078566"/>
              <a:ext cx="181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extLst>
            </p:cNvPr>
            <p:cNvCxnSpPr>
              <a:cxnSpLocks/>
            </p:cNvCxnSpPr>
            <p:nvPr/>
          </p:nvCxnSpPr>
          <p:spPr>
            <a:xfrm>
              <a:off x="5912859" y="4669377"/>
              <a:ext cx="173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23" name="TextBox 33"/>
          <p:cNvSpPr txBox="1">
            <a:spLocks noChangeArrowheads="1"/>
          </p:cNvSpPr>
          <p:nvPr/>
        </p:nvSpPr>
        <p:spPr bwMode="auto">
          <a:xfrm>
            <a:off x="5772150" y="4968875"/>
            <a:ext cx="80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t>2”</a:t>
            </a:r>
          </a:p>
        </p:txBody>
      </p:sp>
      <p:grpSp>
        <p:nvGrpSpPr>
          <p:cNvPr id="17424" name="Group 39"/>
          <p:cNvGrpSpPr>
            <a:grpSpLocks/>
          </p:cNvGrpSpPr>
          <p:nvPr/>
        </p:nvGrpSpPr>
        <p:grpSpPr bwMode="auto">
          <a:xfrm>
            <a:off x="8212138" y="4594225"/>
            <a:ext cx="195262" cy="1022350"/>
            <a:chOff x="8084905" y="4643253"/>
            <a:chExt cx="181321" cy="417714"/>
          </a:xfrm>
        </p:grpSpPr>
        <p:cxnSp>
          <p:nvCxnSpPr>
            <p:cNvPr id="36" name="Straight Connector 35">
              <a:extLst>
                <a:ext uri="{FF2B5EF4-FFF2-40B4-BE49-F238E27FC236}"/>
              </a:extLst>
            </p:cNvPr>
            <p:cNvCxnSpPr>
              <a:cxnSpLocks/>
            </p:cNvCxnSpPr>
            <p:nvPr/>
          </p:nvCxnSpPr>
          <p:spPr>
            <a:xfrm>
              <a:off x="8176303" y="4645199"/>
              <a:ext cx="0" cy="415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extLst>
            </p:cNvPr>
            <p:cNvCxnSpPr>
              <a:cxnSpLocks/>
            </p:cNvCxnSpPr>
            <p:nvPr/>
          </p:nvCxnSpPr>
          <p:spPr>
            <a:xfrm>
              <a:off x="8084905" y="5052535"/>
              <a:ext cx="181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extLst>
            </p:cNvPr>
            <p:cNvCxnSpPr>
              <a:cxnSpLocks/>
            </p:cNvCxnSpPr>
            <p:nvPr/>
          </p:nvCxnSpPr>
          <p:spPr>
            <a:xfrm>
              <a:off x="8084905" y="4643253"/>
              <a:ext cx="1724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25" name="TextBox 38"/>
          <p:cNvSpPr txBox="1">
            <a:spLocks noChangeArrowheads="1"/>
          </p:cNvSpPr>
          <p:nvPr/>
        </p:nvSpPr>
        <p:spPr bwMode="auto">
          <a:xfrm>
            <a:off x="7956550" y="4962525"/>
            <a:ext cx="80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t>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18435" name="Content Placeholder 2"/>
          <p:cNvSpPr>
            <a:spLocks noGrp="1"/>
          </p:cNvSpPr>
          <p:nvPr>
            <p:ph idx="1"/>
          </p:nvPr>
        </p:nvSpPr>
        <p:spPr/>
        <p:txBody>
          <a:bodyPr/>
          <a:lstStyle/>
          <a:p>
            <a:r>
              <a:rPr lang="en-US" altLang="en-US" smtClean="0"/>
              <a:t>C-79 Sight</a:t>
            </a:r>
          </a:p>
          <a:p>
            <a:pPr lvl="1"/>
            <a:r>
              <a:rPr lang="en-US" altLang="en-US" smtClean="0"/>
              <a:t>Each “click” is approx. 1” at 100m (technically, .85MOA)</a:t>
            </a:r>
          </a:p>
        </p:txBody>
      </p:sp>
      <p:pic>
        <p:nvPicPr>
          <p:cNvPr id="18436" name="Picture 4" descr="A picture containing car, sitting, indoor&#10;&#10;Description generated with high confidence"/>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866900" y="3105150"/>
            <a:ext cx="42862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extLst>
          </p:cNvPr>
          <p:cNvCxnSpPr>
            <a:cxnSpLocks/>
          </p:cNvCxnSpPr>
          <p:nvPr/>
        </p:nvCxnSpPr>
        <p:spPr>
          <a:xfrm flipV="1">
            <a:off x="993775" y="4686300"/>
            <a:ext cx="1082675" cy="3000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extLst>
          </p:cNvPr>
          <p:cNvSpPr txBox="1">
            <a:spLocks/>
          </p:cNvSpPr>
          <p:nvPr/>
        </p:nvSpPr>
        <p:spPr>
          <a:xfrm>
            <a:off x="-311150" y="5038725"/>
            <a:ext cx="2273300" cy="1346200"/>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Aft>
                <a:spcPts val="0"/>
              </a:spcAft>
              <a:buFont typeface="Arial" panose="020B0604020202020204" pitchFamily="34" charset="0"/>
              <a:buNone/>
              <a:defRPr/>
            </a:pPr>
            <a:r>
              <a:rPr lang="en-US" sz="3400" b="1" dirty="0"/>
              <a:t>Windage</a:t>
            </a:r>
          </a:p>
          <a:p>
            <a:pPr marL="457200" lvl="1" indent="0" fontAlgn="auto">
              <a:spcAft>
                <a:spcPts val="0"/>
              </a:spcAft>
              <a:buFont typeface="Arial" panose="020B0604020202020204" pitchFamily="34" charset="0"/>
              <a:buNone/>
              <a:defRPr/>
            </a:pPr>
            <a:r>
              <a:rPr lang="en-US" dirty="0"/>
              <a:t>Requires a Quarter or similar washer to adjust!</a:t>
            </a:r>
          </a:p>
          <a:p>
            <a:pPr marL="457200" lvl="1" indent="0" fontAlgn="auto">
              <a:spcAft>
                <a:spcPts val="0"/>
              </a:spcAft>
              <a:buFont typeface="Arial" panose="020B0604020202020204" pitchFamily="34" charset="0"/>
              <a:buNone/>
              <a:defRPr/>
            </a:pPr>
            <a:r>
              <a:rPr lang="en-US" dirty="0"/>
              <a:t>Arrow points in direction to adjust to </a:t>
            </a:r>
            <a:r>
              <a:rPr lang="en-US" dirty="0">
                <a:solidFill>
                  <a:srgbClr val="FF0000"/>
                </a:solidFill>
              </a:rPr>
              <a:t>RIGHT</a:t>
            </a:r>
          </a:p>
        </p:txBody>
      </p:sp>
      <p:cxnSp>
        <p:nvCxnSpPr>
          <p:cNvPr id="9" name="Straight Arrow Connector 8">
            <a:extLst>
              <a:ext uri="{FF2B5EF4-FFF2-40B4-BE49-F238E27FC236}"/>
            </a:extLst>
          </p:cNvPr>
          <p:cNvCxnSpPr>
            <a:cxnSpLocks/>
          </p:cNvCxnSpPr>
          <p:nvPr/>
        </p:nvCxnSpPr>
        <p:spPr>
          <a:xfrm flipH="1" flipV="1">
            <a:off x="5324475" y="4741863"/>
            <a:ext cx="904875" cy="14446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extLst>
          </p:cNvPr>
          <p:cNvSpPr txBox="1">
            <a:spLocks/>
          </p:cNvSpPr>
          <p:nvPr/>
        </p:nvSpPr>
        <p:spPr>
          <a:xfrm>
            <a:off x="5776913" y="4489450"/>
            <a:ext cx="2066925" cy="2190750"/>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Aft>
                <a:spcPts val="0"/>
              </a:spcAft>
              <a:buFont typeface="Arial" panose="020B0604020202020204" pitchFamily="34" charset="0"/>
              <a:buNone/>
              <a:defRPr/>
            </a:pPr>
            <a:r>
              <a:rPr lang="en-US" sz="2900" b="1" dirty="0"/>
              <a:t>Elevation</a:t>
            </a:r>
          </a:p>
          <a:p>
            <a:pPr marL="457200" lvl="1" indent="0" fontAlgn="auto">
              <a:spcAft>
                <a:spcPts val="0"/>
              </a:spcAft>
              <a:buFont typeface="Arial" panose="020B0604020202020204" pitchFamily="34" charset="0"/>
              <a:buNone/>
              <a:defRPr/>
            </a:pPr>
            <a:r>
              <a:rPr lang="en-US" dirty="0"/>
              <a:t>Two disks:</a:t>
            </a:r>
          </a:p>
          <a:p>
            <a:pPr marL="457200" lvl="1" indent="0" fontAlgn="auto">
              <a:spcAft>
                <a:spcPts val="0"/>
              </a:spcAft>
              <a:buFont typeface="Arial" panose="020B0604020202020204" pitchFamily="34" charset="0"/>
              <a:buNone/>
              <a:defRPr/>
            </a:pPr>
            <a:r>
              <a:rPr lang="en-US" dirty="0"/>
              <a:t>1. Pre defined distances (rough estimates)</a:t>
            </a:r>
          </a:p>
          <a:p>
            <a:pPr marL="457200" lvl="1" indent="0" fontAlgn="auto">
              <a:spcAft>
                <a:spcPts val="0"/>
              </a:spcAft>
              <a:buFont typeface="Arial" panose="020B0604020202020204" pitchFamily="34" charset="0"/>
              <a:buNone/>
              <a:defRPr/>
            </a:pPr>
            <a:r>
              <a:rPr lang="en-US" dirty="0"/>
              <a:t>2. Zero disk with fine adjustment to set the Sight zero</a:t>
            </a:r>
          </a:p>
          <a:p>
            <a:pPr marL="457200" lvl="1" indent="0" fontAlgn="auto">
              <a:spcAft>
                <a:spcPts val="0"/>
              </a:spcAft>
              <a:buFont typeface="Arial" panose="020B0604020202020204" pitchFamily="34" charset="0"/>
              <a:buNone/>
              <a:defRPr/>
            </a:pPr>
            <a:endParaRPr lang="en-US" dirty="0"/>
          </a:p>
          <a:p>
            <a:pPr marL="457200" lvl="1" indent="0" fontAlgn="auto">
              <a:spcAft>
                <a:spcPts val="0"/>
              </a:spcAft>
              <a:buFont typeface="Arial" panose="020B0604020202020204" pitchFamily="34" charset="0"/>
              <a:buNone/>
              <a:defRPr/>
            </a:pPr>
            <a:r>
              <a:rPr lang="en-US" dirty="0"/>
              <a:t>Unlike Windage disk, UP has an indicated direction</a:t>
            </a:r>
          </a:p>
        </p:txBody>
      </p:sp>
      <p:sp>
        <p:nvSpPr>
          <p:cNvPr id="18" name="Arrow: Curved Left 17">
            <a:extLst>
              <a:ext uri="{FF2B5EF4-FFF2-40B4-BE49-F238E27FC236}"/>
            </a:extLst>
          </p:cNvPr>
          <p:cNvSpPr/>
          <p:nvPr/>
        </p:nvSpPr>
        <p:spPr>
          <a:xfrm rot="18084150">
            <a:off x="2224087" y="4003676"/>
            <a:ext cx="333375" cy="844550"/>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19" name="Straight Arrow Connector 18">
            <a:extLst>
              <a:ext uri="{FF2B5EF4-FFF2-40B4-BE49-F238E27FC236}"/>
            </a:extLst>
          </p:cNvPr>
          <p:cNvCxnSpPr>
            <a:cxnSpLocks/>
          </p:cNvCxnSpPr>
          <p:nvPr/>
        </p:nvCxnSpPr>
        <p:spPr>
          <a:xfrm flipH="1" flipV="1">
            <a:off x="3025775" y="5310188"/>
            <a:ext cx="374650" cy="40163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extLst>
          </p:cNvPr>
          <p:cNvCxnSpPr>
            <a:cxnSpLocks/>
          </p:cNvCxnSpPr>
          <p:nvPr/>
        </p:nvCxnSpPr>
        <p:spPr>
          <a:xfrm flipV="1">
            <a:off x="3527425" y="5349875"/>
            <a:ext cx="257175" cy="3619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extLst>
          </p:cNvPr>
          <p:cNvSpPr txBox="1">
            <a:spLocks/>
          </p:cNvSpPr>
          <p:nvPr/>
        </p:nvSpPr>
        <p:spPr>
          <a:xfrm>
            <a:off x="2582863" y="5746750"/>
            <a:ext cx="1766887" cy="933450"/>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Aft>
                <a:spcPts val="0"/>
              </a:spcAft>
              <a:buFont typeface="Arial" panose="020B0604020202020204" pitchFamily="34" charset="0"/>
              <a:buNone/>
              <a:defRPr/>
            </a:pPr>
            <a:r>
              <a:rPr lang="en-US" sz="2900" b="1" dirty="0"/>
              <a:t>Mounting Screws</a:t>
            </a:r>
          </a:p>
          <a:p>
            <a:pPr marL="457200" lvl="1" indent="0" fontAlgn="auto">
              <a:spcAft>
                <a:spcPts val="0"/>
              </a:spcAft>
              <a:buFont typeface="Arial" panose="020B0604020202020204" pitchFamily="34" charset="0"/>
              <a:buNone/>
              <a:defRPr/>
            </a:pPr>
            <a:r>
              <a:rPr lang="en-US" dirty="0"/>
              <a:t>Uses Mil </a:t>
            </a:r>
            <a:r>
              <a:rPr lang="en-US" dirty="0" err="1"/>
              <a:t>Std</a:t>
            </a:r>
            <a:r>
              <a:rPr lang="en-US" dirty="0"/>
              <a:t> 1913 mount</a:t>
            </a:r>
          </a:p>
          <a:p>
            <a:pPr marL="457200" lvl="1" indent="0" fontAlgn="auto">
              <a:spcAft>
                <a:spcPts val="0"/>
              </a:spcAft>
              <a:buFont typeface="Arial" panose="020B0604020202020204" pitchFamily="34" charset="0"/>
              <a:buNone/>
              <a:defRPr/>
            </a:pPr>
            <a:r>
              <a:rPr lang="en-US" sz="3400" b="1" dirty="0">
                <a:solidFill>
                  <a:srgbClr val="FF0000"/>
                </a:solidFill>
              </a:rPr>
              <a:t>Keep Tight!</a:t>
            </a:r>
          </a:p>
        </p:txBody>
      </p:sp>
      <p:pic>
        <p:nvPicPr>
          <p:cNvPr id="18445" name="Picture 25" descr="A picture containing indoor&#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rcRect l="20219" t="41643" r="48360" b="17513"/>
          <a:stretch>
            <a:fillRect/>
          </a:stretch>
        </p:blipFill>
        <p:spPr bwMode="auto">
          <a:xfrm>
            <a:off x="7391400" y="3429000"/>
            <a:ext cx="15922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a:extLst>
              <a:ext uri="{FF2B5EF4-FFF2-40B4-BE49-F238E27FC236}"/>
            </a:extLst>
          </p:cNvPr>
          <p:cNvCxnSpPr>
            <a:cxnSpLocks/>
          </p:cNvCxnSpPr>
          <p:nvPr/>
        </p:nvCxnSpPr>
        <p:spPr>
          <a:xfrm flipH="1" flipV="1">
            <a:off x="8034338" y="4252913"/>
            <a:ext cx="290512" cy="63341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extLst>
          </p:cNvPr>
          <p:cNvSpPr txBox="1">
            <a:spLocks/>
          </p:cNvSpPr>
          <p:nvPr/>
        </p:nvSpPr>
        <p:spPr>
          <a:xfrm>
            <a:off x="7481888" y="4918075"/>
            <a:ext cx="1662112" cy="1196975"/>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Aft>
                <a:spcPts val="0"/>
              </a:spcAft>
              <a:buFont typeface="Arial" panose="020B0604020202020204" pitchFamily="34" charset="0"/>
              <a:buNone/>
              <a:defRPr/>
            </a:pPr>
            <a:r>
              <a:rPr lang="en-US" sz="2900" b="1" dirty="0"/>
              <a:t>Disk Lock</a:t>
            </a:r>
          </a:p>
          <a:p>
            <a:pPr marL="457200" lvl="1" indent="0" fontAlgn="auto">
              <a:spcAft>
                <a:spcPts val="0"/>
              </a:spcAft>
              <a:buFont typeface="Arial" panose="020B0604020202020204" pitchFamily="34" charset="0"/>
              <a:buNone/>
              <a:defRPr/>
            </a:pPr>
            <a:r>
              <a:rPr lang="en-US" dirty="0"/>
              <a:t>“gate” should be up to adjust the Fine disk independently from the pre set disk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3" name="Content Placeholder 2">
            <a:extLst>
              <a:ext uri="{FF2B5EF4-FFF2-40B4-BE49-F238E27FC236}"/>
            </a:extLst>
          </p:cNvPr>
          <p:cNvSpPr>
            <a:spLocks noGrp="1"/>
          </p:cNvSpPr>
          <p:nvPr>
            <p:ph idx="1"/>
          </p:nvPr>
        </p:nvSpPr>
        <p:spPr>
          <a:xfrm>
            <a:off x="628650" y="1825625"/>
            <a:ext cx="5126038" cy="4351338"/>
          </a:xfrm>
        </p:spPr>
        <p:txBody>
          <a:bodyPr rtlCol="0">
            <a:normAutofit lnSpcReduction="10000"/>
          </a:bodyPr>
          <a:lstStyle/>
          <a:p>
            <a:pPr fontAlgn="auto">
              <a:spcAft>
                <a:spcPts val="0"/>
              </a:spcAft>
              <a:defRPr/>
            </a:pPr>
            <a:r>
              <a:rPr lang="en-US" dirty="0"/>
              <a:t>C-79 Sight cont’d</a:t>
            </a:r>
          </a:p>
          <a:p>
            <a:pPr lvl="1" fontAlgn="auto">
              <a:spcAft>
                <a:spcPts val="0"/>
              </a:spcAft>
              <a:defRPr/>
            </a:pPr>
            <a:r>
              <a:rPr lang="en-US" dirty="0"/>
              <a:t>3.7x </a:t>
            </a:r>
            <a:r>
              <a:rPr lang="en-US" dirty="0" smtClean="0"/>
              <a:t>magnification.</a:t>
            </a:r>
            <a:endParaRPr lang="en-US" dirty="0"/>
          </a:p>
          <a:p>
            <a:pPr lvl="1" fontAlgn="auto">
              <a:spcAft>
                <a:spcPts val="0"/>
              </a:spcAft>
              <a:defRPr/>
            </a:pPr>
            <a:r>
              <a:rPr lang="en-US" dirty="0"/>
              <a:t>Reticle has a 70mm Eye Relief so sight needs to have its position on the C7 adjusted based on shooter’s </a:t>
            </a:r>
            <a:r>
              <a:rPr lang="en-US" dirty="0" smtClean="0"/>
              <a:t>ergonomics.</a:t>
            </a:r>
          </a:p>
          <a:p>
            <a:pPr lvl="1" fontAlgn="auto">
              <a:spcAft>
                <a:spcPts val="0"/>
              </a:spcAft>
              <a:defRPr/>
            </a:pPr>
            <a:r>
              <a:rPr lang="en-US" dirty="0" smtClean="0"/>
              <a:t>Incorrect eye position will result in </a:t>
            </a:r>
            <a:r>
              <a:rPr lang="en-US" dirty="0" smtClean="0">
                <a:solidFill>
                  <a:srgbClr val="FF0000"/>
                </a:solidFill>
              </a:rPr>
              <a:t>PARALLAX.</a:t>
            </a:r>
            <a:endParaRPr lang="en-US" dirty="0">
              <a:solidFill>
                <a:srgbClr val="FF0000"/>
              </a:solidFill>
            </a:endParaRPr>
          </a:p>
          <a:p>
            <a:pPr lvl="1" fontAlgn="auto">
              <a:spcAft>
                <a:spcPts val="0"/>
              </a:spcAft>
              <a:defRPr/>
            </a:pPr>
            <a:r>
              <a:rPr lang="en-US" dirty="0"/>
              <a:t>Parallax is the difference between perceived </a:t>
            </a:r>
            <a:r>
              <a:rPr lang="en-US" dirty="0" smtClean="0"/>
              <a:t>POA and POI.</a:t>
            </a:r>
          </a:p>
          <a:p>
            <a:pPr lvl="1" fontAlgn="auto">
              <a:spcAft>
                <a:spcPts val="0"/>
              </a:spcAft>
              <a:defRPr/>
            </a:pPr>
            <a:r>
              <a:rPr lang="en-US" dirty="0" smtClean="0"/>
              <a:t>Zero Parallax means POA and POI are the same.</a:t>
            </a:r>
            <a:endParaRPr lang="en-US" dirty="0"/>
          </a:p>
          <a:p>
            <a:pPr lvl="1" fontAlgn="auto">
              <a:spcAft>
                <a:spcPts val="0"/>
              </a:spcAft>
              <a:defRPr/>
            </a:pPr>
            <a:endParaRPr lang="en-US" dirty="0" smtClean="0"/>
          </a:p>
          <a:p>
            <a:pPr lvl="1" fontAlgn="auto">
              <a:spcAft>
                <a:spcPts val="0"/>
              </a:spcAft>
              <a:defRPr/>
            </a:pPr>
            <a:endParaRPr lang="en-US" dirty="0"/>
          </a:p>
        </p:txBody>
      </p:sp>
      <p:pic>
        <p:nvPicPr>
          <p:cNvPr id="19460" name="Picture 9" descr="A drawing of a person&#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l="51678" b="11320"/>
          <a:stretch>
            <a:fillRect/>
          </a:stretch>
        </p:blipFill>
        <p:spPr bwMode="auto">
          <a:xfrm>
            <a:off x="5754688" y="2041525"/>
            <a:ext cx="3389312"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20483" name="Content Placeholder 2"/>
          <p:cNvSpPr>
            <a:spLocks noGrp="1"/>
          </p:cNvSpPr>
          <p:nvPr>
            <p:ph idx="1"/>
          </p:nvPr>
        </p:nvSpPr>
        <p:spPr>
          <a:xfrm>
            <a:off x="628650" y="1825625"/>
            <a:ext cx="7886700" cy="1577975"/>
          </a:xfrm>
        </p:spPr>
        <p:txBody>
          <a:bodyPr/>
          <a:lstStyle/>
          <a:p>
            <a:r>
              <a:rPr lang="en-US" altLang="en-US" dirty="0" smtClean="0"/>
              <a:t>C-79 Sight cont’d</a:t>
            </a:r>
          </a:p>
          <a:p>
            <a:pPr lvl="1"/>
            <a:r>
              <a:rPr lang="en-US" altLang="en-US" dirty="0" smtClean="0"/>
              <a:t>Sight picture will tell you whether your eye is correctly positioned behind the sight.</a:t>
            </a:r>
          </a:p>
        </p:txBody>
      </p:sp>
      <p:grpSp>
        <p:nvGrpSpPr>
          <p:cNvPr id="20484" name="Group 18"/>
          <p:cNvGrpSpPr>
            <a:grpSpLocks/>
          </p:cNvGrpSpPr>
          <p:nvPr/>
        </p:nvGrpSpPr>
        <p:grpSpPr bwMode="auto">
          <a:xfrm>
            <a:off x="879475" y="3044825"/>
            <a:ext cx="3692525" cy="3182938"/>
            <a:chOff x="445240" y="2854931"/>
            <a:chExt cx="3876675" cy="3391017"/>
          </a:xfrm>
        </p:grpSpPr>
        <p:pic>
          <p:nvPicPr>
            <p:cNvPr id="20491" name="Picture 7" descr="A close up of a round mirror&#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rcRect l="20729" r="20515"/>
            <a:stretch>
              <a:fillRect/>
            </a:stretch>
          </p:blipFill>
          <p:spPr bwMode="auto">
            <a:xfrm>
              <a:off x="529533" y="3234264"/>
              <a:ext cx="3144209" cy="30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Content Placeholder 2"/>
            <p:cNvSpPr txBox="1">
              <a:spLocks/>
            </p:cNvSpPr>
            <p:nvPr/>
          </p:nvSpPr>
          <p:spPr bwMode="auto">
            <a:xfrm>
              <a:off x="445240" y="2854931"/>
              <a:ext cx="3876675" cy="7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b="1"/>
                <a:t>Good Eye Relief</a:t>
              </a:r>
            </a:p>
          </p:txBody>
        </p:sp>
        <p:pic>
          <p:nvPicPr>
            <p:cNvPr id="20493" name="Picture 14"/>
            <p:cNvPicPr>
              <a:picLocks noChangeAspect="1"/>
            </p:cNvPicPr>
            <p:nvPr/>
          </p:nvPicPr>
          <p:blipFill>
            <a:blip r:embed="rId3">
              <a:clrChange>
                <a:clrFrom>
                  <a:srgbClr val="4472C4"/>
                </a:clrFrom>
                <a:clrTo>
                  <a:srgbClr val="4472C4">
                    <a:alpha val="0"/>
                  </a:srgbClr>
                </a:clrTo>
              </a:clrChange>
              <a:extLst>
                <a:ext uri="{28A0092B-C50C-407E-A947-70E740481C1C}">
                  <a14:useLocalDpi xmlns:a14="http://schemas.microsoft.com/office/drawing/2010/main" val="0"/>
                </a:ext>
              </a:extLst>
            </a:blip>
            <a:srcRect/>
            <a:stretch>
              <a:fillRect/>
            </a:stretch>
          </p:blipFill>
          <p:spPr bwMode="auto">
            <a:xfrm>
              <a:off x="497451" y="3234263"/>
              <a:ext cx="3176291" cy="301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5" name="Group 19"/>
          <p:cNvGrpSpPr>
            <a:grpSpLocks/>
          </p:cNvGrpSpPr>
          <p:nvPr/>
        </p:nvGrpSpPr>
        <p:grpSpPr bwMode="auto">
          <a:xfrm>
            <a:off x="5178425" y="3044825"/>
            <a:ext cx="3692525" cy="3182938"/>
            <a:chOff x="4982153" y="2819679"/>
            <a:chExt cx="3876675" cy="3391018"/>
          </a:xfrm>
        </p:grpSpPr>
        <p:pic>
          <p:nvPicPr>
            <p:cNvPr id="20488" name="Picture 6" descr="A close up of a round mirror&#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rcRect l="20729" r="20000"/>
            <a:stretch>
              <a:fillRect/>
            </a:stretch>
          </p:blipFill>
          <p:spPr bwMode="auto">
            <a:xfrm>
              <a:off x="4985801" y="3200530"/>
              <a:ext cx="3171825" cy="30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6"/>
            <p:cNvPicPr>
              <a:picLocks noChangeAspect="1"/>
            </p:cNvPicPr>
            <p:nvPr/>
          </p:nvPicPr>
          <p:blipFill>
            <a:blip r:embed="rId4">
              <a:clrChange>
                <a:clrFrom>
                  <a:srgbClr val="4472C4"/>
                </a:clrFrom>
                <a:clrTo>
                  <a:srgbClr val="4472C4">
                    <a:alpha val="0"/>
                  </a:srgbClr>
                </a:clrTo>
              </a:clrChange>
              <a:extLst>
                <a:ext uri="{28A0092B-C50C-407E-A947-70E740481C1C}">
                  <a14:useLocalDpi xmlns:a14="http://schemas.microsoft.com/office/drawing/2010/main" val="0"/>
                </a:ext>
              </a:extLst>
            </a:blip>
            <a:srcRect/>
            <a:stretch>
              <a:fillRect/>
            </a:stretch>
          </p:blipFill>
          <p:spPr bwMode="auto">
            <a:xfrm>
              <a:off x="4985801" y="3199012"/>
              <a:ext cx="3170195" cy="301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Content Placeholder 2"/>
            <p:cNvSpPr txBox="1">
              <a:spLocks/>
            </p:cNvSpPr>
            <p:nvPr/>
          </p:nvSpPr>
          <p:spPr bwMode="auto">
            <a:xfrm>
              <a:off x="4982153" y="2819679"/>
              <a:ext cx="3876675" cy="7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b="1"/>
                <a:t>Poor Eye Relief</a:t>
              </a:r>
            </a:p>
          </p:txBody>
        </p:sp>
      </p:grpSp>
      <p:sp>
        <p:nvSpPr>
          <p:cNvPr id="20486" name="Content Placeholder 2"/>
          <p:cNvSpPr txBox="1">
            <a:spLocks/>
          </p:cNvSpPr>
          <p:nvPr/>
        </p:nvSpPr>
        <p:spPr bwMode="auto">
          <a:xfrm>
            <a:off x="4552950" y="6267450"/>
            <a:ext cx="42767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defTabSz="914400" eaLnBrk="1" hangingPunct="1">
              <a:buFont typeface="Arial" panose="020B0604020202020204" pitchFamily="34" charset="0"/>
              <a:buNone/>
            </a:pPr>
            <a:r>
              <a:rPr lang="en-US" altLang="en-US" sz="1600"/>
              <a:t>Parallax – will shift between shots – Inconsistent </a:t>
            </a:r>
          </a:p>
          <a:p>
            <a:pPr marL="0" lvl="1" defTabSz="914400" eaLnBrk="1" hangingPunct="1">
              <a:buFont typeface="Arial" panose="020B0604020202020204" pitchFamily="34" charset="0"/>
              <a:buNone/>
            </a:pPr>
            <a:r>
              <a:rPr lang="en-US" altLang="en-US" sz="1600"/>
              <a:t> - Poor</a:t>
            </a:r>
            <a:r>
              <a:rPr lang="en-US" altLang="en-US" sz="1600">
                <a:solidFill>
                  <a:srgbClr val="FF0000"/>
                </a:solidFill>
              </a:rPr>
              <a:t> PRECISION</a:t>
            </a:r>
            <a:endParaRPr lang="en-US" altLang="en-US" sz="1600"/>
          </a:p>
        </p:txBody>
      </p:sp>
      <p:sp>
        <p:nvSpPr>
          <p:cNvPr id="20487" name="Content Placeholder 2"/>
          <p:cNvSpPr txBox="1">
            <a:spLocks/>
          </p:cNvSpPr>
          <p:nvPr/>
        </p:nvSpPr>
        <p:spPr bwMode="auto">
          <a:xfrm>
            <a:off x="1033463" y="6267450"/>
            <a:ext cx="29654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defTabSz="914400" eaLnBrk="1" hangingPunct="1">
              <a:buFont typeface="Arial" panose="020B0604020202020204" pitchFamily="34" charset="0"/>
              <a:buNone/>
            </a:pPr>
            <a:r>
              <a:rPr lang="en-US" altLang="en-US" sz="1600"/>
              <a:t>Zero Parallax – Consistent shots</a:t>
            </a:r>
          </a:p>
          <a:p>
            <a:pPr marL="0" lvl="1" defTabSz="914400" eaLnBrk="1" hangingPunct="1">
              <a:buFont typeface="Arial" panose="020B0604020202020204" pitchFamily="34" charset="0"/>
              <a:buNone/>
            </a:pPr>
            <a:r>
              <a:rPr lang="en-US" altLang="en-US" sz="1600"/>
              <a:t> - Good </a:t>
            </a:r>
            <a:r>
              <a:rPr lang="en-US" altLang="en-US" sz="1600">
                <a:solidFill>
                  <a:srgbClr val="FF0000"/>
                </a:solidFill>
              </a:rPr>
              <a:t>PRECISION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Agenda</a:t>
            </a:r>
          </a:p>
        </p:txBody>
      </p:sp>
      <p:sp>
        <p:nvSpPr>
          <p:cNvPr id="4099" name="Content Placeholder 2"/>
          <p:cNvSpPr>
            <a:spLocks noGrp="1"/>
          </p:cNvSpPr>
          <p:nvPr>
            <p:ph idx="1"/>
          </p:nvPr>
        </p:nvSpPr>
        <p:spPr/>
        <p:txBody>
          <a:bodyPr/>
          <a:lstStyle/>
          <a:p>
            <a:r>
              <a:rPr lang="en-US" altLang="en-US" dirty="0" smtClean="0"/>
              <a:t>Team Intro.</a:t>
            </a:r>
          </a:p>
          <a:p>
            <a:r>
              <a:rPr lang="en-US" altLang="en-US" dirty="0" smtClean="0"/>
              <a:t>CAFSAC – What is it?</a:t>
            </a:r>
          </a:p>
          <a:p>
            <a:r>
              <a:rPr lang="en-US" altLang="en-US" dirty="0" smtClean="0"/>
              <a:t>Marksmanship Principles.</a:t>
            </a:r>
          </a:p>
          <a:p>
            <a:r>
              <a:rPr lang="en-US" altLang="en-US" dirty="0" smtClean="0"/>
              <a:t>Equipment.</a:t>
            </a:r>
          </a:p>
          <a:p>
            <a:r>
              <a:rPr lang="en-US" altLang="en-US" dirty="0" smtClean="0"/>
              <a:t>What to expect.</a:t>
            </a:r>
          </a:p>
        </p:txBody>
      </p:sp>
      <p:pic>
        <p:nvPicPr>
          <p:cNvPr id="4100" name="Picture 4" descr="A picture containing person, table&#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875" y="3568700"/>
            <a:ext cx="49371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21507" name="Content Placeholder 2"/>
          <p:cNvSpPr>
            <a:spLocks noGrp="1"/>
          </p:cNvSpPr>
          <p:nvPr>
            <p:ph idx="1"/>
          </p:nvPr>
        </p:nvSpPr>
        <p:spPr/>
        <p:txBody>
          <a:bodyPr/>
          <a:lstStyle/>
          <a:p>
            <a:r>
              <a:rPr lang="en-US" altLang="en-US" dirty="0" err="1" smtClean="0"/>
              <a:t>Windage</a:t>
            </a:r>
            <a:endParaRPr lang="en-US" altLang="en-US" dirty="0" smtClean="0"/>
          </a:p>
          <a:p>
            <a:pPr lvl="1"/>
            <a:r>
              <a:rPr lang="en-US" altLang="en-US" dirty="0" smtClean="0"/>
              <a:t>Wind has minimal effect from 0-100m.</a:t>
            </a:r>
          </a:p>
          <a:p>
            <a:pPr lvl="1"/>
            <a:r>
              <a:rPr lang="en-US" altLang="en-US" dirty="0" smtClean="0"/>
              <a:t>Each subsequent 100m has greater effect assuming constant wind.</a:t>
            </a:r>
          </a:p>
        </p:txBody>
      </p:sp>
      <p:graphicFrame>
        <p:nvGraphicFramePr>
          <p:cNvPr id="6" name="Table 5">
            <a:extLst>
              <a:ext uri="{FF2B5EF4-FFF2-40B4-BE49-F238E27FC236}"/>
            </a:extLst>
          </p:cNvPr>
          <p:cNvGraphicFramePr>
            <a:graphicFrameLocks noGrp="1"/>
          </p:cNvGraphicFramePr>
          <p:nvPr/>
        </p:nvGraphicFramePr>
        <p:xfrm>
          <a:off x="533400" y="3902075"/>
          <a:ext cx="4186238" cy="2854322"/>
        </p:xfrm>
        <a:graphic>
          <a:graphicData uri="http://schemas.openxmlformats.org/drawingml/2006/table">
            <a:tbl>
              <a:tblPr>
                <a:tableStyleId>{5C22544A-7EE6-4342-B048-85BDC9FD1C3A}</a:tableStyleId>
              </a:tblPr>
              <a:tblGrid>
                <a:gridCol w="1003811">
                  <a:extLst>
                    <a:ext uri="{9D8B030D-6E8A-4147-A177-3AD203B41FA5}"/>
                  </a:extLst>
                </a:gridCol>
                <a:gridCol w="3182427">
                  <a:extLst>
                    <a:ext uri="{9D8B030D-6E8A-4147-A177-3AD203B41FA5}"/>
                  </a:extLst>
                </a:gridCol>
              </a:tblGrid>
              <a:tr h="375400">
                <a:tc>
                  <a:txBody>
                    <a:bodyPr/>
                    <a:lstStyle/>
                    <a:p>
                      <a:pPr algn="l" fontAlgn="b"/>
                      <a:r>
                        <a:rPr lang="en-US" sz="1200" b="1" u="none" strike="noStrike" dirty="0">
                          <a:effectLst/>
                        </a:rPr>
                        <a:t>Wind Speed (</a:t>
                      </a:r>
                      <a:r>
                        <a:rPr lang="en-US" sz="1200" b="1" u="none" strike="noStrike" dirty="0" err="1">
                          <a:effectLst/>
                        </a:rPr>
                        <a:t>kph</a:t>
                      </a:r>
                      <a:r>
                        <a:rPr lang="en-US" sz="1200" b="1" u="none" strike="noStrike" dirty="0">
                          <a:effectLst/>
                        </a:rPr>
                        <a:t>)</a:t>
                      </a:r>
                      <a:endParaRPr lang="en-US" sz="1200" b="1" i="0" u="none" strike="noStrike" dirty="0">
                        <a:solidFill>
                          <a:srgbClr val="000000"/>
                        </a:solidFill>
                        <a:effectLst/>
                        <a:latin typeface="Calibri" panose="020F0502020204030204" pitchFamily="34" charset="0"/>
                      </a:endParaRPr>
                    </a:p>
                  </a:txBody>
                  <a:tcPr marL="9525" marR="9525" marT="9528" marB="0" anchor="b"/>
                </a:tc>
                <a:tc>
                  <a:txBody>
                    <a:bodyPr/>
                    <a:lstStyle/>
                    <a:p>
                      <a:pPr algn="l" fontAlgn="b"/>
                      <a:r>
                        <a:rPr lang="en-US" sz="1600" b="1" u="none" strike="noStrike" dirty="0">
                          <a:effectLst/>
                        </a:rPr>
                        <a:t>Description</a:t>
                      </a:r>
                      <a:endParaRPr lang="en-US" sz="1600" b="1"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a:effectLst/>
                        </a:rPr>
                        <a:t>&lt;1</a:t>
                      </a:r>
                      <a:endParaRPr lang="en-US" sz="1200" b="0" i="0" u="none" strike="noStrike">
                        <a:solidFill>
                          <a:srgbClr val="000000"/>
                        </a:solidFill>
                        <a:effectLst/>
                        <a:latin typeface="Calibri" panose="020F0502020204030204" pitchFamily="34" charset="0"/>
                      </a:endParaRPr>
                    </a:p>
                  </a:txBody>
                  <a:tcPr marL="9525" marR="9525" marT="9528" marB="0" anchor="b"/>
                </a:tc>
                <a:tc>
                  <a:txBody>
                    <a:bodyPr/>
                    <a:lstStyle/>
                    <a:p>
                      <a:pPr algn="l" fontAlgn="b"/>
                      <a:r>
                        <a:rPr lang="en-US" sz="1400" u="none" strike="noStrike" dirty="0">
                          <a:effectLst/>
                        </a:rPr>
                        <a:t>Smoke rises vertically</a:t>
                      </a:r>
                      <a:endParaRPr lang="en-US"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40563">
                <a:tc>
                  <a:txBody>
                    <a:bodyPr/>
                    <a:lstStyle/>
                    <a:p>
                      <a:pPr algn="l" fontAlgn="b"/>
                      <a:r>
                        <a:rPr lang="en-US" sz="1200" u="none" strike="noStrike" dirty="0">
                          <a:effectLst/>
                        </a:rPr>
                        <a:t>2-5</a:t>
                      </a:r>
                      <a:endParaRPr lang="en-US" sz="1200" b="0" i="0" u="none" strike="noStrike" dirty="0">
                        <a:solidFill>
                          <a:srgbClr val="000000"/>
                        </a:solidFill>
                        <a:effectLst/>
                        <a:latin typeface="Calibri" panose="020F0502020204030204" pitchFamily="34" charset="0"/>
                      </a:endParaRPr>
                    </a:p>
                  </a:txBody>
                  <a:tcPr marL="9525" marR="9525" marT="9528" marB="0" anchor="b"/>
                </a:tc>
                <a:tc>
                  <a:txBody>
                    <a:bodyPr/>
                    <a:lstStyle/>
                    <a:p>
                      <a:pPr algn="l" fontAlgn="b"/>
                      <a:r>
                        <a:rPr lang="en-CA" sz="1400" u="none" strike="noStrike" dirty="0">
                          <a:effectLst/>
                        </a:rPr>
                        <a:t>Direction of wind shown by smoke drift</a:t>
                      </a:r>
                      <a:endParaRPr lang="en-CA"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a:effectLst/>
                        </a:rPr>
                        <a:t>6-11</a:t>
                      </a:r>
                      <a:endParaRPr lang="en-US" sz="1200" b="0" i="0" u="none" strike="noStrike">
                        <a:solidFill>
                          <a:srgbClr val="000000"/>
                        </a:solidFill>
                        <a:effectLst/>
                        <a:latin typeface="Calibri" panose="020F0502020204030204" pitchFamily="34" charset="0"/>
                      </a:endParaRPr>
                    </a:p>
                  </a:txBody>
                  <a:tcPr marL="9525" marR="9525" marT="9528" marB="0" anchor="b"/>
                </a:tc>
                <a:tc>
                  <a:txBody>
                    <a:bodyPr/>
                    <a:lstStyle/>
                    <a:p>
                      <a:pPr algn="l" fontAlgn="b"/>
                      <a:r>
                        <a:rPr lang="en-US" sz="1400" u="none" strike="noStrike" dirty="0">
                          <a:effectLst/>
                        </a:rPr>
                        <a:t>Wind felt on face</a:t>
                      </a:r>
                      <a:endParaRPr lang="en-US"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dirty="0">
                          <a:effectLst/>
                        </a:rPr>
                        <a:t>12-19</a:t>
                      </a:r>
                      <a:endParaRPr lang="en-US" sz="1200" b="0" i="0" u="none" strike="noStrike" dirty="0">
                        <a:solidFill>
                          <a:srgbClr val="000000"/>
                        </a:solidFill>
                        <a:effectLst/>
                        <a:latin typeface="Calibri" panose="020F0502020204030204" pitchFamily="34" charset="0"/>
                      </a:endParaRPr>
                    </a:p>
                  </a:txBody>
                  <a:tcPr marL="9525" marR="9525" marT="9528" marB="0" anchor="b"/>
                </a:tc>
                <a:tc>
                  <a:txBody>
                    <a:bodyPr/>
                    <a:lstStyle/>
                    <a:p>
                      <a:pPr algn="l" fontAlgn="b"/>
                      <a:r>
                        <a:rPr lang="en-US" sz="1400" u="none" strike="noStrike" dirty="0">
                          <a:effectLst/>
                        </a:rPr>
                        <a:t>Wind extends light flag</a:t>
                      </a:r>
                      <a:endParaRPr lang="en-US"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a:effectLst/>
                        </a:rPr>
                        <a:t>20-29</a:t>
                      </a:r>
                      <a:endParaRPr lang="en-US" sz="1200" b="0" i="0" u="none" strike="noStrike">
                        <a:solidFill>
                          <a:srgbClr val="000000"/>
                        </a:solidFill>
                        <a:effectLst/>
                        <a:latin typeface="Calibri" panose="020F0502020204030204" pitchFamily="34" charset="0"/>
                      </a:endParaRPr>
                    </a:p>
                  </a:txBody>
                  <a:tcPr marL="9525" marR="9525" marT="9528" marB="0" anchor="b"/>
                </a:tc>
                <a:tc>
                  <a:txBody>
                    <a:bodyPr/>
                    <a:lstStyle/>
                    <a:p>
                      <a:pPr algn="l" fontAlgn="b"/>
                      <a:r>
                        <a:rPr lang="en-CA" sz="1400" u="none" strike="noStrike" dirty="0">
                          <a:effectLst/>
                        </a:rPr>
                        <a:t>Raises dust and loose paper</a:t>
                      </a:r>
                      <a:endParaRPr lang="en-CA"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dirty="0">
                          <a:effectLst/>
                        </a:rPr>
                        <a:t>30-38</a:t>
                      </a:r>
                      <a:endParaRPr lang="en-US" sz="1200" b="0" i="0" u="none" strike="noStrike" dirty="0">
                        <a:solidFill>
                          <a:srgbClr val="000000"/>
                        </a:solidFill>
                        <a:effectLst/>
                        <a:latin typeface="Calibri" panose="020F0502020204030204" pitchFamily="34" charset="0"/>
                      </a:endParaRPr>
                    </a:p>
                  </a:txBody>
                  <a:tcPr marL="9525" marR="9525" marT="9528" marB="0" anchor="b"/>
                </a:tc>
                <a:tc>
                  <a:txBody>
                    <a:bodyPr/>
                    <a:lstStyle/>
                    <a:p>
                      <a:pPr algn="l" fontAlgn="b"/>
                      <a:r>
                        <a:rPr lang="en-CA" sz="1400" u="none" strike="noStrike" dirty="0">
                          <a:effectLst/>
                        </a:rPr>
                        <a:t>Small trees in leaf begin to sway</a:t>
                      </a:r>
                      <a:endParaRPr lang="en-CA"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dirty="0">
                          <a:effectLst/>
                        </a:rPr>
                        <a:t>39-50</a:t>
                      </a:r>
                      <a:endParaRPr lang="en-US" sz="1200" b="0" i="0" u="none" strike="noStrike" dirty="0">
                        <a:solidFill>
                          <a:srgbClr val="000000"/>
                        </a:solidFill>
                        <a:effectLst/>
                        <a:latin typeface="Calibri" panose="020F0502020204030204" pitchFamily="34" charset="0"/>
                      </a:endParaRPr>
                    </a:p>
                  </a:txBody>
                  <a:tcPr marL="9525" marR="9525" marT="9528" marB="0" anchor="b"/>
                </a:tc>
                <a:tc>
                  <a:txBody>
                    <a:bodyPr/>
                    <a:lstStyle/>
                    <a:p>
                      <a:pPr algn="l" fontAlgn="b"/>
                      <a:r>
                        <a:rPr lang="en-US" sz="1400" u="none" strike="noStrike" dirty="0">
                          <a:effectLst/>
                        </a:rPr>
                        <a:t>Large branches in motion</a:t>
                      </a:r>
                      <a:endParaRPr lang="en-US"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454735">
                <a:tc>
                  <a:txBody>
                    <a:bodyPr/>
                    <a:lstStyle/>
                    <a:p>
                      <a:pPr algn="l" fontAlgn="b"/>
                      <a:r>
                        <a:rPr lang="en-US" sz="1200" u="none" strike="noStrike" dirty="0">
                          <a:effectLst/>
                        </a:rPr>
                        <a:t>51-60</a:t>
                      </a:r>
                      <a:endParaRPr lang="en-US" sz="1200" b="0" i="0" u="none" strike="noStrike" dirty="0">
                        <a:solidFill>
                          <a:srgbClr val="000000"/>
                        </a:solidFill>
                        <a:effectLst/>
                        <a:latin typeface="Calibri" panose="020F0502020204030204" pitchFamily="34" charset="0"/>
                      </a:endParaRPr>
                    </a:p>
                  </a:txBody>
                  <a:tcPr marL="9525" marR="9525" marT="9528" marB="0" anchor="b"/>
                </a:tc>
                <a:tc>
                  <a:txBody>
                    <a:bodyPr/>
                    <a:lstStyle/>
                    <a:p>
                      <a:pPr algn="l" fontAlgn="b"/>
                      <a:r>
                        <a:rPr lang="en-CA" sz="1400" u="none" strike="noStrike" dirty="0">
                          <a:effectLst/>
                        </a:rPr>
                        <a:t>Whole trees in motion; inconvenience felt in walking against wind</a:t>
                      </a:r>
                      <a:endParaRPr lang="en-CA"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a:effectLst/>
                        </a:rPr>
                        <a:t>61-70</a:t>
                      </a:r>
                      <a:endParaRPr lang="en-US" sz="1200" b="0" i="0" u="none" strike="noStrike">
                        <a:solidFill>
                          <a:srgbClr val="000000"/>
                        </a:solidFill>
                        <a:effectLst/>
                        <a:latin typeface="Calibri" panose="020F0502020204030204" pitchFamily="34" charset="0"/>
                      </a:endParaRPr>
                    </a:p>
                  </a:txBody>
                  <a:tcPr marL="9525" marR="9525" marT="9528" marB="0" anchor="b"/>
                </a:tc>
                <a:tc>
                  <a:txBody>
                    <a:bodyPr/>
                    <a:lstStyle/>
                    <a:p>
                      <a:pPr algn="l" fontAlgn="b"/>
                      <a:r>
                        <a:rPr lang="en-US" sz="1400" u="none" strike="noStrike" dirty="0" smtClean="0">
                          <a:effectLst/>
                        </a:rPr>
                        <a:t>Slight </a:t>
                      </a:r>
                      <a:r>
                        <a:rPr lang="en-US" sz="1400" u="none" strike="noStrike" dirty="0">
                          <a:effectLst/>
                        </a:rPr>
                        <a:t>structural damage</a:t>
                      </a:r>
                      <a:endParaRPr lang="en-US"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r h="222953">
                <a:tc>
                  <a:txBody>
                    <a:bodyPr/>
                    <a:lstStyle/>
                    <a:p>
                      <a:pPr algn="l" fontAlgn="b"/>
                      <a:r>
                        <a:rPr lang="en-US" sz="1200" u="none" strike="noStrike" dirty="0">
                          <a:effectLst/>
                        </a:rPr>
                        <a:t>71-85</a:t>
                      </a:r>
                      <a:endParaRPr lang="en-US" sz="1200" b="0" i="0" u="none" strike="noStrike" dirty="0">
                        <a:solidFill>
                          <a:srgbClr val="000000"/>
                        </a:solidFill>
                        <a:effectLst/>
                        <a:latin typeface="Calibri" panose="020F0502020204030204" pitchFamily="34" charset="0"/>
                      </a:endParaRPr>
                    </a:p>
                  </a:txBody>
                  <a:tcPr marL="9525" marR="9525" marT="9528" marB="0" anchor="b"/>
                </a:tc>
                <a:tc>
                  <a:txBody>
                    <a:bodyPr/>
                    <a:lstStyle/>
                    <a:p>
                      <a:pPr algn="l" fontAlgn="b"/>
                      <a:r>
                        <a:rPr lang="en-US" sz="1400" u="none" strike="noStrike" dirty="0" smtClean="0">
                          <a:effectLst/>
                        </a:rPr>
                        <a:t>Trees </a:t>
                      </a:r>
                      <a:r>
                        <a:rPr lang="en-US" sz="1400" u="none" strike="noStrike" dirty="0">
                          <a:effectLst/>
                        </a:rPr>
                        <a:t>uprooted</a:t>
                      </a:r>
                      <a:endParaRPr lang="en-US" sz="14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extLst>
              </a:tr>
            </a:tbl>
          </a:graphicData>
        </a:graphic>
      </p:graphicFrame>
      <p:sp>
        <p:nvSpPr>
          <p:cNvPr id="21546" name="Content Placeholder 2"/>
          <p:cNvSpPr txBox="1">
            <a:spLocks/>
          </p:cNvSpPr>
          <p:nvPr/>
        </p:nvSpPr>
        <p:spPr bwMode="auto">
          <a:xfrm>
            <a:off x="688975" y="3521075"/>
            <a:ext cx="38766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a:t>1. Gauge Wind Speed</a:t>
            </a:r>
          </a:p>
        </p:txBody>
      </p:sp>
      <p:sp>
        <p:nvSpPr>
          <p:cNvPr id="21547" name="Content Placeholder 2"/>
          <p:cNvSpPr txBox="1">
            <a:spLocks/>
          </p:cNvSpPr>
          <p:nvPr/>
        </p:nvSpPr>
        <p:spPr bwMode="auto">
          <a:xfrm>
            <a:off x="4386263" y="3529013"/>
            <a:ext cx="38766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a:t>2. Find Drift for speed at distance</a:t>
            </a:r>
          </a:p>
        </p:txBody>
      </p:sp>
      <p:graphicFrame>
        <p:nvGraphicFramePr>
          <p:cNvPr id="59" name="Table 58">
            <a:extLst>
              <a:ext uri="{FF2B5EF4-FFF2-40B4-BE49-F238E27FC236}"/>
            </a:extLst>
          </p:cNvPr>
          <p:cNvGraphicFramePr>
            <a:graphicFrameLocks noGrp="1"/>
          </p:cNvGraphicFramePr>
          <p:nvPr/>
        </p:nvGraphicFramePr>
        <p:xfrm>
          <a:off x="4972050" y="4279900"/>
          <a:ext cx="3136901" cy="2308225"/>
        </p:xfrm>
        <a:graphic>
          <a:graphicData uri="http://schemas.openxmlformats.org/drawingml/2006/table">
            <a:tbl>
              <a:tblPr>
                <a:tableStyleId>{5C22544A-7EE6-4342-B048-85BDC9FD1C3A}</a:tableStyleId>
              </a:tblPr>
              <a:tblGrid>
                <a:gridCol w="1056386">
                  <a:extLst>
                    <a:ext uri="{9D8B030D-6E8A-4147-A177-3AD203B41FA5}"/>
                  </a:extLst>
                </a:gridCol>
                <a:gridCol w="532224">
                  <a:extLst>
                    <a:ext uri="{9D8B030D-6E8A-4147-A177-3AD203B41FA5}"/>
                  </a:extLst>
                </a:gridCol>
                <a:gridCol w="516097">
                  <a:extLst>
                    <a:ext uri="{9D8B030D-6E8A-4147-A177-3AD203B41FA5}"/>
                  </a:extLst>
                </a:gridCol>
                <a:gridCol w="516097">
                  <a:extLst>
                    <a:ext uri="{9D8B030D-6E8A-4147-A177-3AD203B41FA5}"/>
                  </a:extLst>
                </a:gridCol>
                <a:gridCol w="516097">
                  <a:extLst>
                    <a:ext uri="{9D8B030D-6E8A-4147-A177-3AD203B41FA5}"/>
                  </a:extLst>
                </a:gridCol>
              </a:tblGrid>
              <a:tr h="283897">
                <a:tc gridSpan="5">
                  <a:txBody>
                    <a:bodyPr/>
                    <a:lstStyle/>
                    <a:p>
                      <a:pPr algn="ctr" fontAlgn="b"/>
                      <a:r>
                        <a:rPr lang="en-US" sz="1800" u="none" strike="noStrike" dirty="0">
                          <a:effectLst/>
                        </a:rPr>
                        <a:t>Wind Drift in INCHES</a:t>
                      </a:r>
                      <a:endParaRPr lang="en-US" sz="1800" b="0" i="0" u="none" strike="noStrike" dirty="0">
                        <a:solidFill>
                          <a:srgbClr val="000000"/>
                        </a:solidFill>
                        <a:effectLst/>
                        <a:latin typeface="Calibri" panose="020F0502020204030204" pitchFamily="34" charset="0"/>
                      </a:endParaRPr>
                    </a:p>
                  </a:txBody>
                  <a:tcPr marL="9526" marR="9526" marT="952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225869">
                <a:tc>
                  <a:txBody>
                    <a:bodyPr/>
                    <a:lstStyle/>
                    <a:p>
                      <a:pPr algn="l" fontAlgn="b"/>
                      <a:endParaRPr lang="en-US" sz="1400" b="0" i="0" u="none" strike="noStrike" dirty="0">
                        <a:solidFill>
                          <a:srgbClr val="000000"/>
                        </a:solidFill>
                        <a:effectLst/>
                        <a:latin typeface="Calibri" panose="020F0502020204030204" pitchFamily="34" charset="0"/>
                      </a:endParaRPr>
                    </a:p>
                  </a:txBody>
                  <a:tcPr marL="9526" marR="9526" marT="9527" marB="0" anchor="b"/>
                </a:tc>
                <a:tc gridSpan="4">
                  <a:txBody>
                    <a:bodyPr/>
                    <a:lstStyle/>
                    <a:p>
                      <a:pPr algn="ctr" fontAlgn="b"/>
                      <a:r>
                        <a:rPr lang="en-US" sz="1400" u="none" strike="noStrike" dirty="0">
                          <a:effectLst/>
                        </a:rPr>
                        <a:t>Range in </a:t>
                      </a:r>
                      <a:r>
                        <a:rPr lang="en-US" sz="1400" u="none" strike="noStrike" dirty="0" err="1">
                          <a:effectLst/>
                        </a:rPr>
                        <a:t>metres</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443245">
                <a:tc>
                  <a:txBody>
                    <a:bodyPr/>
                    <a:lstStyle/>
                    <a:p>
                      <a:pPr algn="l" fontAlgn="b"/>
                      <a:r>
                        <a:rPr lang="en-US" sz="1400" u="none" strike="noStrike" dirty="0">
                          <a:effectLst/>
                        </a:rPr>
                        <a:t>Wind Speed (</a:t>
                      </a:r>
                      <a:r>
                        <a:rPr lang="en-US" sz="1400" u="none" strike="noStrike" dirty="0" err="1">
                          <a:effectLst/>
                        </a:rPr>
                        <a:t>kph</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2">
                        <a:lumMod val="90000"/>
                      </a:schemeClr>
                    </a:solidFill>
                  </a:tcPr>
                </a:tc>
                <a:tc>
                  <a:txBody>
                    <a:bodyPr/>
                    <a:lstStyle/>
                    <a:p>
                      <a:pPr algn="r" fontAlgn="b"/>
                      <a:r>
                        <a:rPr lang="en-US" sz="1400" u="none" strike="noStrike" dirty="0">
                          <a:effectLst/>
                        </a:rPr>
                        <a:t>200</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1">
                        <a:lumMod val="75000"/>
                      </a:schemeClr>
                    </a:solidFill>
                  </a:tcPr>
                </a:tc>
                <a:tc>
                  <a:txBody>
                    <a:bodyPr/>
                    <a:lstStyle/>
                    <a:p>
                      <a:pPr algn="r" fontAlgn="b"/>
                      <a:r>
                        <a:rPr lang="en-US" sz="1400" u="none" strike="noStrike" dirty="0">
                          <a:effectLst/>
                        </a:rPr>
                        <a:t>300</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1">
                        <a:lumMod val="75000"/>
                      </a:schemeClr>
                    </a:solidFill>
                  </a:tcPr>
                </a:tc>
                <a:tc>
                  <a:txBody>
                    <a:bodyPr/>
                    <a:lstStyle/>
                    <a:p>
                      <a:pPr algn="r" fontAlgn="b"/>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1">
                        <a:lumMod val="75000"/>
                      </a:schemeClr>
                    </a:solidFill>
                  </a:tcPr>
                </a:tc>
                <a:tc>
                  <a:txBody>
                    <a:bodyPr/>
                    <a:lstStyle/>
                    <a:p>
                      <a:pPr algn="r" fontAlgn="b"/>
                      <a:r>
                        <a:rPr lang="en-US" sz="1400" u="none" strike="noStrike" dirty="0">
                          <a:effectLst/>
                        </a:rPr>
                        <a:t>500</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1">
                        <a:lumMod val="75000"/>
                      </a:schemeClr>
                    </a:solidFill>
                  </a:tcPr>
                </a:tc>
                <a:extLst>
                  <a:ext uri="{0D108BD9-81ED-4DB2-BD59-A6C34878D82A}"/>
                </a:extLst>
              </a:tr>
              <a:tr h="225869">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2">
                        <a:lumMod val="90000"/>
                      </a:schemeClr>
                    </a:solidFill>
                  </a:tcPr>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9526" marR="9526" marT="9527" marB="0" anchor="b"/>
                </a:tc>
                <a:extLst>
                  <a:ext uri="{0D108BD9-81ED-4DB2-BD59-A6C34878D82A}"/>
                </a:extLst>
              </a:tr>
              <a:tr h="225869">
                <a:tc>
                  <a:txBody>
                    <a:bodyPr/>
                    <a:lstStyle/>
                    <a:p>
                      <a:pPr algn="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2">
                        <a:lumMod val="90000"/>
                      </a:schemeClr>
                    </a:solidFill>
                  </a:tcPr>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9526" marR="9526" marT="9527" marB="0" anchor="b"/>
                </a:tc>
                <a:extLst>
                  <a:ext uri="{0D108BD9-81ED-4DB2-BD59-A6C34878D82A}"/>
                </a:extLst>
              </a:tr>
              <a:tr h="225869">
                <a:tc>
                  <a:txBody>
                    <a:bodyPr/>
                    <a:lstStyle/>
                    <a:p>
                      <a:pPr algn="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2">
                        <a:lumMod val="90000"/>
                      </a:schemeClr>
                    </a:solidFill>
                  </a:tcPr>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38</a:t>
                      </a:r>
                      <a:endParaRPr lang="en-US" sz="1400" b="0" i="0" u="none" strike="noStrike" dirty="0">
                        <a:solidFill>
                          <a:srgbClr val="000000"/>
                        </a:solidFill>
                        <a:effectLst/>
                        <a:latin typeface="Calibri" panose="020F0502020204030204" pitchFamily="34" charset="0"/>
                      </a:endParaRPr>
                    </a:p>
                  </a:txBody>
                  <a:tcPr marL="9526" marR="9526" marT="9527" marB="0" anchor="b"/>
                </a:tc>
                <a:extLst>
                  <a:ext uri="{0D108BD9-81ED-4DB2-BD59-A6C34878D82A}"/>
                </a:extLst>
              </a:tr>
              <a:tr h="225869">
                <a:tc>
                  <a:txBody>
                    <a:bodyPr/>
                    <a:lstStyle/>
                    <a:p>
                      <a:pPr algn="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2">
                        <a:lumMod val="90000"/>
                      </a:schemeClr>
                    </a:solidFill>
                  </a:tcPr>
                </a:tc>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9526" marR="9526" marT="9527" marB="0" anchor="b"/>
                </a:tc>
                <a:extLst>
                  <a:ext uri="{0D108BD9-81ED-4DB2-BD59-A6C34878D82A}"/>
                </a:extLst>
              </a:tr>
              <a:tr h="225869">
                <a:tc>
                  <a:txBody>
                    <a:bodyPr/>
                    <a:lstStyle/>
                    <a:p>
                      <a:pPr algn="r" fontAlgn="b"/>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2">
                        <a:lumMod val="90000"/>
                      </a:schemeClr>
                    </a:solidFill>
                  </a:tcPr>
                </a:tc>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37</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62</a:t>
                      </a:r>
                      <a:endParaRPr lang="en-US" sz="1400" b="0" i="0" u="none" strike="noStrike" dirty="0">
                        <a:solidFill>
                          <a:srgbClr val="000000"/>
                        </a:solidFill>
                        <a:effectLst/>
                        <a:latin typeface="Calibri" panose="020F0502020204030204" pitchFamily="34" charset="0"/>
                      </a:endParaRPr>
                    </a:p>
                  </a:txBody>
                  <a:tcPr marL="9526" marR="9526" marT="9527" marB="0" anchor="b"/>
                </a:tc>
                <a:extLst>
                  <a:ext uri="{0D108BD9-81ED-4DB2-BD59-A6C34878D82A}"/>
                </a:extLst>
              </a:tr>
              <a:tr h="225869">
                <a:tc>
                  <a:txBody>
                    <a:bodyPr/>
                    <a:lstStyle/>
                    <a:p>
                      <a:pPr algn="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9526" marR="9526" marT="9527" marB="0" anchor="b">
                    <a:solidFill>
                      <a:schemeClr val="bg2">
                        <a:lumMod val="90000"/>
                      </a:schemeClr>
                    </a:solidFill>
                  </a:tcPr>
                </a:tc>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a:effectLst/>
                        </a:rPr>
                        <a:t>44</a:t>
                      </a:r>
                      <a:endParaRPr lang="en-US" sz="1400" b="0" i="0" u="none" strike="noStrike">
                        <a:solidFill>
                          <a:srgbClr val="000000"/>
                        </a:solidFill>
                        <a:effectLst/>
                        <a:latin typeface="Calibri" panose="020F0502020204030204" pitchFamily="34" charset="0"/>
                      </a:endParaRPr>
                    </a:p>
                  </a:txBody>
                  <a:tcPr marL="9526" marR="9526" marT="9527" marB="0" anchor="b"/>
                </a:tc>
                <a:tc>
                  <a:txBody>
                    <a:bodyPr/>
                    <a:lstStyle/>
                    <a:p>
                      <a:pPr algn="r" fontAlgn="b"/>
                      <a:r>
                        <a:rPr lang="en-US" sz="1400" u="none" strike="noStrike" dirty="0">
                          <a:effectLst/>
                        </a:rPr>
                        <a:t>74</a:t>
                      </a:r>
                      <a:endParaRPr lang="en-US" sz="1400" b="0" i="0" u="none" strike="noStrike" dirty="0">
                        <a:solidFill>
                          <a:srgbClr val="000000"/>
                        </a:solidFill>
                        <a:effectLst/>
                        <a:latin typeface="Calibri" panose="020F0502020204030204" pitchFamily="34" charset="0"/>
                      </a:endParaRPr>
                    </a:p>
                  </a:txBody>
                  <a:tcPr marL="9526" marR="9526" marT="9527" marB="0" anchor="b"/>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22531" name="Content Placeholder 2"/>
          <p:cNvSpPr>
            <a:spLocks noGrp="1"/>
          </p:cNvSpPr>
          <p:nvPr>
            <p:ph idx="1"/>
          </p:nvPr>
        </p:nvSpPr>
        <p:spPr/>
        <p:txBody>
          <a:bodyPr/>
          <a:lstStyle/>
          <a:p>
            <a:r>
              <a:rPr lang="en-US" altLang="en-US" smtClean="0"/>
              <a:t>Windage (cont’d)</a:t>
            </a:r>
          </a:p>
        </p:txBody>
      </p:sp>
      <p:grpSp>
        <p:nvGrpSpPr>
          <p:cNvPr id="22532" name="Group 3"/>
          <p:cNvGrpSpPr>
            <a:grpSpLocks/>
          </p:cNvGrpSpPr>
          <p:nvPr/>
        </p:nvGrpSpPr>
        <p:grpSpPr bwMode="auto">
          <a:xfrm>
            <a:off x="933450" y="3551238"/>
            <a:ext cx="2819400" cy="2819400"/>
            <a:chOff x="3581885" y="3863441"/>
            <a:chExt cx="2818915" cy="2819399"/>
          </a:xfrm>
        </p:grpSpPr>
        <p:grpSp>
          <p:nvGrpSpPr>
            <p:cNvPr id="22536" name="Group 4"/>
            <p:cNvGrpSpPr>
              <a:grpSpLocks/>
            </p:cNvGrpSpPr>
            <p:nvPr/>
          </p:nvGrpSpPr>
          <p:grpSpPr bwMode="auto">
            <a:xfrm>
              <a:off x="3581885" y="3863441"/>
              <a:ext cx="2818915" cy="2819399"/>
              <a:chOff x="4088591" y="3863440"/>
              <a:chExt cx="2818915" cy="2819399"/>
            </a:xfrm>
          </p:grpSpPr>
          <p:sp>
            <p:nvSpPr>
              <p:cNvPr id="14" name="Oval 13">
                <a:extLst>
                  <a:ext uri="{FF2B5EF4-FFF2-40B4-BE49-F238E27FC236}"/>
                </a:extLst>
              </p:cNvPr>
              <p:cNvSpPr>
                <a:spLocks noChangeAspect="1"/>
              </p:cNvSpPr>
              <p:nvPr/>
            </p:nvSpPr>
            <p:spPr>
              <a:xfrm>
                <a:off x="4088591" y="3863440"/>
                <a:ext cx="2818915" cy="2819399"/>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extLst>
              </p:cNvPr>
              <p:cNvCxnSpPr>
                <a:cxnSpLocks/>
              </p:cNvCxnSpPr>
              <p:nvPr/>
            </p:nvCxnSpPr>
            <p:spPr>
              <a:xfrm>
                <a:off x="5107591" y="3907890"/>
                <a:ext cx="793613" cy="26908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a:cxnSpLocks/>
              </p:cNvCxnSpPr>
              <p:nvPr/>
            </p:nvCxnSpPr>
            <p:spPr>
              <a:xfrm flipH="1">
                <a:off x="5055213" y="3907890"/>
                <a:ext cx="834881" cy="26908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extLst>
              </p:cNvPr>
              <p:cNvCxnSpPr>
                <a:cxnSpLocks/>
                <a:stCxn id="14" idx="1"/>
                <a:endCxn id="14" idx="5"/>
              </p:cNvCxnSpPr>
              <p:nvPr/>
            </p:nvCxnSpPr>
            <p:spPr>
              <a:xfrm>
                <a:off x="4501270" y="4276190"/>
                <a:ext cx="1993557" cy="1993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a:stCxn id="14" idx="7"/>
                <a:endCxn id="14" idx="3"/>
              </p:cNvCxnSpPr>
              <p:nvPr/>
            </p:nvCxnSpPr>
            <p:spPr>
              <a:xfrm flipH="1">
                <a:off x="4501270" y="4276190"/>
                <a:ext cx="1993557" cy="1993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extLst>
              </p:cNvPr>
              <p:cNvSpPr>
                <a:spLocks noChangeAspect="1"/>
              </p:cNvSpPr>
              <p:nvPr/>
            </p:nvSpPr>
            <p:spPr>
              <a:xfrm>
                <a:off x="5040927" y="4839752"/>
                <a:ext cx="866626" cy="866775"/>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51" name="Picture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25" t="52621" r="78931" b="23434"/>
              <a:stretch>
                <a:fillRect/>
              </a:stretch>
            </p:blipFill>
            <p:spPr bwMode="auto">
              <a:xfrm>
                <a:off x="5040335" y="4920773"/>
                <a:ext cx="850333" cy="70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7" name="TextBox 5"/>
            <p:cNvSpPr txBox="1">
              <a:spLocks noChangeArrowheads="1"/>
            </p:cNvSpPr>
            <p:nvPr/>
          </p:nvSpPr>
          <p:spPr bwMode="auto">
            <a:xfrm>
              <a:off x="4847079" y="397026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0</a:t>
              </a:r>
            </a:p>
          </p:txBody>
        </p:sp>
        <p:sp>
          <p:nvSpPr>
            <p:cNvPr id="22538" name="TextBox 6"/>
            <p:cNvSpPr txBox="1">
              <a:spLocks noChangeArrowheads="1"/>
            </p:cNvSpPr>
            <p:nvPr/>
          </p:nvSpPr>
          <p:spPr bwMode="auto">
            <a:xfrm>
              <a:off x="4847079" y="603286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0</a:t>
              </a:r>
            </a:p>
          </p:txBody>
        </p:sp>
        <p:sp>
          <p:nvSpPr>
            <p:cNvPr id="22539" name="TextBox 7"/>
            <p:cNvSpPr txBox="1">
              <a:spLocks noChangeArrowheads="1"/>
            </p:cNvSpPr>
            <p:nvPr/>
          </p:nvSpPr>
          <p:spPr bwMode="auto">
            <a:xfrm>
              <a:off x="4218267" y="4144087"/>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0.5</a:t>
              </a:r>
            </a:p>
          </p:txBody>
        </p:sp>
        <p:sp>
          <p:nvSpPr>
            <p:cNvPr id="22540" name="TextBox 8"/>
            <p:cNvSpPr txBox="1">
              <a:spLocks noChangeArrowheads="1"/>
            </p:cNvSpPr>
            <p:nvPr/>
          </p:nvSpPr>
          <p:spPr bwMode="auto">
            <a:xfrm>
              <a:off x="5301165" y="4135526"/>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0.5</a:t>
              </a:r>
            </a:p>
          </p:txBody>
        </p:sp>
        <p:sp>
          <p:nvSpPr>
            <p:cNvPr id="22541" name="TextBox 9"/>
            <p:cNvSpPr txBox="1">
              <a:spLocks noChangeArrowheads="1"/>
            </p:cNvSpPr>
            <p:nvPr/>
          </p:nvSpPr>
          <p:spPr bwMode="auto">
            <a:xfrm>
              <a:off x="4205839" y="5905951"/>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0.5</a:t>
              </a:r>
            </a:p>
          </p:txBody>
        </p:sp>
        <p:sp>
          <p:nvSpPr>
            <p:cNvPr id="22542" name="TextBox 10"/>
            <p:cNvSpPr txBox="1">
              <a:spLocks noChangeArrowheads="1"/>
            </p:cNvSpPr>
            <p:nvPr/>
          </p:nvSpPr>
          <p:spPr bwMode="auto">
            <a:xfrm>
              <a:off x="5274116" y="5911284"/>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0.5</a:t>
              </a:r>
            </a:p>
          </p:txBody>
        </p:sp>
        <p:sp>
          <p:nvSpPr>
            <p:cNvPr id="22543" name="TextBox 11"/>
            <p:cNvSpPr txBox="1">
              <a:spLocks noChangeArrowheads="1"/>
            </p:cNvSpPr>
            <p:nvPr/>
          </p:nvSpPr>
          <p:spPr bwMode="auto">
            <a:xfrm>
              <a:off x="3931711" y="5023405"/>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1</a:t>
              </a:r>
            </a:p>
          </p:txBody>
        </p:sp>
        <p:sp>
          <p:nvSpPr>
            <p:cNvPr id="22544" name="TextBox 12"/>
            <p:cNvSpPr txBox="1">
              <a:spLocks noChangeArrowheads="1"/>
            </p:cNvSpPr>
            <p:nvPr/>
          </p:nvSpPr>
          <p:spPr bwMode="auto">
            <a:xfrm>
              <a:off x="5703118" y="5023405"/>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1</a:t>
              </a:r>
            </a:p>
          </p:txBody>
        </p:sp>
      </p:grpSp>
      <p:sp>
        <p:nvSpPr>
          <p:cNvPr id="22533" name="Content Placeholder 2"/>
          <p:cNvSpPr txBox="1">
            <a:spLocks/>
          </p:cNvSpPr>
          <p:nvPr/>
        </p:nvSpPr>
        <p:spPr bwMode="auto">
          <a:xfrm>
            <a:off x="371475" y="2559050"/>
            <a:ext cx="38766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dirty="0"/>
              <a:t>3. Multiply Drift by ratio based on </a:t>
            </a:r>
            <a:r>
              <a:rPr lang="en-US" altLang="en-US" dirty="0" smtClean="0"/>
              <a:t>Direction.</a:t>
            </a:r>
            <a:endParaRPr lang="en-US" altLang="en-US" dirty="0"/>
          </a:p>
        </p:txBody>
      </p:sp>
      <p:sp>
        <p:nvSpPr>
          <p:cNvPr id="22534" name="Content Placeholder 2"/>
          <p:cNvSpPr txBox="1">
            <a:spLocks/>
          </p:cNvSpPr>
          <p:nvPr/>
        </p:nvSpPr>
        <p:spPr bwMode="auto">
          <a:xfrm>
            <a:off x="4094163" y="2559050"/>
            <a:ext cx="38766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dirty="0"/>
              <a:t>4. Apply </a:t>
            </a:r>
            <a:r>
              <a:rPr lang="en-US" altLang="en-US" dirty="0" err="1"/>
              <a:t>windage</a:t>
            </a:r>
            <a:r>
              <a:rPr lang="en-US" altLang="en-US" dirty="0"/>
              <a:t> to </a:t>
            </a:r>
            <a:r>
              <a:rPr lang="en-US" altLang="en-US" dirty="0" smtClean="0"/>
              <a:t>Sight.</a:t>
            </a:r>
            <a:endParaRPr lang="en-US" altLang="en-US" dirty="0"/>
          </a:p>
        </p:txBody>
      </p:sp>
      <p:sp>
        <p:nvSpPr>
          <p:cNvPr id="24" name="Content Placeholder 2">
            <a:extLst>
              <a:ext uri="{FF2B5EF4-FFF2-40B4-BE49-F238E27FC236}"/>
            </a:extLst>
          </p:cNvPr>
          <p:cNvSpPr txBox="1">
            <a:spLocks/>
          </p:cNvSpPr>
          <p:nvPr/>
        </p:nvSpPr>
        <p:spPr>
          <a:xfrm>
            <a:off x="4305300" y="3540125"/>
            <a:ext cx="3876675" cy="2746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Aft>
                <a:spcPts val="0"/>
              </a:spcAft>
              <a:buFont typeface="Arial" panose="020B0604020202020204" pitchFamily="34" charset="0"/>
              <a:buNone/>
              <a:defRPr/>
            </a:pPr>
            <a:r>
              <a:rPr lang="en-US" dirty="0">
                <a:solidFill>
                  <a:srgbClr val="FF0000"/>
                </a:solidFill>
              </a:rPr>
              <a:t>Remember: </a:t>
            </a:r>
            <a:r>
              <a:rPr lang="en-US" dirty="0"/>
              <a:t>Wind is usually referred to by direction it is coming </a:t>
            </a:r>
            <a:r>
              <a:rPr lang="en-US" dirty="0">
                <a:solidFill>
                  <a:srgbClr val="FF0000"/>
                </a:solidFill>
              </a:rPr>
              <a:t>FROM</a:t>
            </a:r>
            <a:r>
              <a:rPr lang="en-US" dirty="0"/>
              <a:t>. Adjust windage to </a:t>
            </a:r>
            <a:r>
              <a:rPr lang="en-US" dirty="0">
                <a:solidFill>
                  <a:srgbClr val="FF0000"/>
                </a:solidFill>
              </a:rPr>
              <a:t>SAME</a:t>
            </a:r>
            <a:r>
              <a:rPr lang="en-US" dirty="0"/>
              <a:t> direction. </a:t>
            </a:r>
          </a:p>
          <a:p>
            <a:pPr marL="457200" lvl="1" indent="0" fontAlgn="auto">
              <a:spcAft>
                <a:spcPts val="0"/>
              </a:spcAft>
              <a:buFont typeface="Arial" panose="020B0604020202020204" pitchFamily="34" charset="0"/>
              <a:buNone/>
              <a:defRPr/>
            </a:pPr>
            <a:r>
              <a:rPr lang="en-US" dirty="0"/>
              <a:t>IE: Wind is coming from the </a:t>
            </a:r>
            <a:r>
              <a:rPr lang="en-US" dirty="0">
                <a:solidFill>
                  <a:srgbClr val="FF0000"/>
                </a:solidFill>
              </a:rPr>
              <a:t>LEFT</a:t>
            </a:r>
            <a:r>
              <a:rPr lang="en-US" dirty="0"/>
              <a:t>, adjust sights to the </a:t>
            </a:r>
            <a:r>
              <a:rPr lang="en-US" dirty="0" smtClean="0">
                <a:solidFill>
                  <a:srgbClr val="FF0000"/>
                </a:solidFill>
              </a:rPr>
              <a:t>LEFT.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23555" name="Content Placeholder 2"/>
          <p:cNvSpPr>
            <a:spLocks noGrp="1"/>
          </p:cNvSpPr>
          <p:nvPr>
            <p:ph idx="1"/>
          </p:nvPr>
        </p:nvSpPr>
        <p:spPr/>
        <p:txBody>
          <a:bodyPr/>
          <a:lstStyle/>
          <a:p>
            <a:r>
              <a:rPr lang="en-US" altLang="en-US" dirty="0" smtClean="0"/>
              <a:t>Elevation</a:t>
            </a:r>
          </a:p>
          <a:p>
            <a:pPr lvl="1"/>
            <a:r>
              <a:rPr lang="en-US" altLang="en-US" dirty="0" smtClean="0"/>
              <a:t>Bullets reduce velocity over distance so rate of drop increases.</a:t>
            </a:r>
          </a:p>
          <a:p>
            <a:pPr lvl="1"/>
            <a:r>
              <a:rPr lang="en-US" altLang="en-US" dirty="0" smtClean="0"/>
              <a:t>Elevation of sight is adjusted to compensate.</a:t>
            </a:r>
          </a:p>
        </p:txBody>
      </p:sp>
      <p:pic>
        <p:nvPicPr>
          <p:cNvPr id="23556" name="Picture 5" descr="A close up of a device&#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3594100"/>
            <a:ext cx="797083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3" name="Content Placeholder 2">
            <a:extLst>
              <a:ext uri="{FF2B5EF4-FFF2-40B4-BE49-F238E27FC236}"/>
            </a:extLst>
          </p:cNvPr>
          <p:cNvSpPr>
            <a:spLocks noGrp="1"/>
          </p:cNvSpPr>
          <p:nvPr>
            <p:ph idx="1"/>
          </p:nvPr>
        </p:nvSpPr>
        <p:spPr>
          <a:xfrm>
            <a:off x="628650" y="1825625"/>
            <a:ext cx="7886700" cy="5032375"/>
          </a:xfrm>
        </p:spPr>
        <p:txBody>
          <a:bodyPr rtlCol="0">
            <a:normAutofit/>
          </a:bodyPr>
          <a:lstStyle/>
          <a:p>
            <a:pPr fontAlgn="auto">
              <a:spcAft>
                <a:spcPts val="0"/>
              </a:spcAft>
              <a:defRPr/>
            </a:pPr>
            <a:r>
              <a:rPr lang="en-US" dirty="0"/>
              <a:t>C7 with Military ammo (62gr ss109 bullet)</a:t>
            </a:r>
          </a:p>
          <a:p>
            <a:pPr lvl="1" fontAlgn="auto">
              <a:spcAft>
                <a:spcPts val="0"/>
              </a:spcAft>
              <a:defRPr/>
            </a:pPr>
            <a:r>
              <a:rPr lang="en-US" dirty="0"/>
              <a:t>Bullet drop increases significantly over </a:t>
            </a:r>
            <a:r>
              <a:rPr lang="en-US" dirty="0" smtClean="0"/>
              <a:t>distance.</a:t>
            </a:r>
            <a:endParaRPr lang="en-US" dirty="0"/>
          </a:p>
          <a:p>
            <a:pPr lvl="1" fontAlgn="auto">
              <a:spcAft>
                <a:spcPts val="0"/>
              </a:spcAft>
              <a:defRPr/>
            </a:pPr>
            <a:endParaRPr lang="en-US" dirty="0"/>
          </a:p>
          <a:p>
            <a:pPr marL="457200" lvl="1" indent="0" fontAlgn="auto">
              <a:spcAft>
                <a:spcPts val="0"/>
              </a:spcAft>
              <a:buFont typeface="Arial" panose="020B0604020202020204" pitchFamily="34" charset="0"/>
              <a:buNone/>
              <a:defRPr/>
            </a:pPr>
            <a:endParaRPr lang="en-US" dirty="0"/>
          </a:p>
          <a:p>
            <a:pPr marL="457200" lvl="1" indent="0" fontAlgn="auto">
              <a:spcAft>
                <a:spcPts val="0"/>
              </a:spcAft>
              <a:buFont typeface="Arial" panose="020B0604020202020204" pitchFamily="34" charset="0"/>
              <a:buNone/>
              <a:defRPr/>
            </a:pPr>
            <a:endParaRPr lang="en-US" dirty="0"/>
          </a:p>
          <a:p>
            <a:pPr marL="457200" lvl="1" indent="0" fontAlgn="auto">
              <a:spcAft>
                <a:spcPts val="0"/>
              </a:spcAft>
              <a:buFont typeface="Arial" panose="020B0604020202020204" pitchFamily="34" charset="0"/>
              <a:buNone/>
              <a:defRPr/>
            </a:pPr>
            <a:endParaRPr lang="en-US" dirty="0"/>
          </a:p>
          <a:p>
            <a:pPr marL="457200" lvl="1" indent="0" fontAlgn="auto">
              <a:spcAft>
                <a:spcPts val="0"/>
              </a:spcAft>
              <a:buFont typeface="Arial" panose="020B0604020202020204" pitchFamily="34" charset="0"/>
              <a:buNone/>
              <a:defRPr/>
            </a:pPr>
            <a:endParaRPr lang="en-US" dirty="0"/>
          </a:p>
          <a:p>
            <a:pPr lvl="1" fontAlgn="auto">
              <a:spcAft>
                <a:spcPts val="0"/>
              </a:spcAft>
              <a:defRPr/>
            </a:pPr>
            <a:r>
              <a:rPr lang="en-US" dirty="0"/>
              <a:t>Specific adjustment may change based on </a:t>
            </a:r>
            <a:r>
              <a:rPr lang="en-US" dirty="0" smtClean="0"/>
              <a:t>shooter, position </a:t>
            </a:r>
            <a:r>
              <a:rPr lang="en-US" dirty="0"/>
              <a:t>and </a:t>
            </a:r>
            <a:r>
              <a:rPr lang="en-US" dirty="0" smtClean="0"/>
              <a:t>rifle.</a:t>
            </a:r>
            <a:endParaRPr lang="en-US" dirty="0"/>
          </a:p>
          <a:p>
            <a:pPr lvl="1" fontAlgn="auto">
              <a:spcAft>
                <a:spcPts val="0"/>
              </a:spcAft>
              <a:defRPr/>
            </a:pPr>
            <a:r>
              <a:rPr lang="en-US" dirty="0"/>
              <a:t>Elevation also needs to be adjusted based on barometric </a:t>
            </a:r>
            <a:r>
              <a:rPr lang="en-US" dirty="0" smtClean="0"/>
              <a:t>pressure.</a:t>
            </a:r>
            <a:endParaRPr lang="en-US" dirty="0"/>
          </a:p>
          <a:p>
            <a:pPr lvl="2" fontAlgn="auto">
              <a:spcAft>
                <a:spcPts val="0"/>
              </a:spcAft>
              <a:defRPr/>
            </a:pPr>
            <a:r>
              <a:rPr lang="en-US" dirty="0"/>
              <a:t>Generally follows the rule of “Sun’s Up Sights Up” adding 1 extra click of elevation on sunny warm </a:t>
            </a:r>
            <a:r>
              <a:rPr lang="en-US" dirty="0" smtClean="0"/>
              <a:t>days.</a:t>
            </a:r>
            <a:endParaRPr lang="en-US" dirty="0"/>
          </a:p>
          <a:p>
            <a:pPr marL="457200" lvl="1" indent="0" fontAlgn="auto">
              <a:spcAft>
                <a:spcPts val="0"/>
              </a:spcAft>
              <a:buFont typeface="Arial" panose="020B0604020202020204" pitchFamily="34" charset="0"/>
              <a:buNone/>
              <a:defRPr/>
            </a:pPr>
            <a:endParaRPr lang="en-US" dirty="0"/>
          </a:p>
        </p:txBody>
      </p:sp>
      <p:graphicFrame>
        <p:nvGraphicFramePr>
          <p:cNvPr id="4" name="Table 3">
            <a:extLst>
              <a:ext uri="{FF2B5EF4-FFF2-40B4-BE49-F238E27FC236}"/>
            </a:extLst>
          </p:cNvPr>
          <p:cNvGraphicFramePr>
            <a:graphicFrameLocks noGrp="1"/>
          </p:cNvGraphicFramePr>
          <p:nvPr/>
        </p:nvGraphicFramePr>
        <p:xfrm>
          <a:off x="2222500" y="2743200"/>
          <a:ext cx="4095750" cy="1809751"/>
        </p:xfrm>
        <a:graphic>
          <a:graphicData uri="http://schemas.openxmlformats.org/drawingml/2006/table">
            <a:tbl>
              <a:tblPr>
                <a:tableStyleId>{5C22544A-7EE6-4342-B048-85BDC9FD1C3A}</a:tableStyleId>
              </a:tblPr>
              <a:tblGrid>
                <a:gridCol w="976926">
                  <a:extLst>
                    <a:ext uri="{9D8B030D-6E8A-4147-A177-3AD203B41FA5}"/>
                  </a:extLst>
                </a:gridCol>
                <a:gridCol w="1320914">
                  <a:extLst>
                    <a:ext uri="{9D8B030D-6E8A-4147-A177-3AD203B41FA5}"/>
                  </a:extLst>
                </a:gridCol>
                <a:gridCol w="1797910">
                  <a:extLst>
                    <a:ext uri="{9D8B030D-6E8A-4147-A177-3AD203B41FA5}"/>
                  </a:extLst>
                </a:gridCol>
              </a:tblGrid>
              <a:tr h="517071">
                <a:tc>
                  <a:txBody>
                    <a:bodyPr/>
                    <a:lstStyle/>
                    <a:p>
                      <a:pPr algn="l" fontAlgn="b"/>
                      <a:r>
                        <a:rPr lang="en-US" sz="1600" u="none" strike="noStrike" dirty="0">
                          <a:effectLst/>
                        </a:rPr>
                        <a:t>Distance (m)</a:t>
                      </a:r>
                      <a:endParaRPr lang="en-US" sz="1600" b="0" i="0" u="none" strike="noStrike" dirty="0">
                        <a:solidFill>
                          <a:srgbClr val="000000"/>
                        </a:solidFill>
                        <a:effectLst/>
                        <a:latin typeface="Calibri" panose="020F0502020204030204" pitchFamily="34" charset="0"/>
                      </a:endParaRPr>
                    </a:p>
                  </a:txBody>
                  <a:tcPr marL="9525" marR="9525" marT="9521" marB="0" anchor="b"/>
                </a:tc>
                <a:tc>
                  <a:txBody>
                    <a:bodyPr/>
                    <a:lstStyle/>
                    <a:p>
                      <a:pPr algn="l" fontAlgn="b"/>
                      <a:r>
                        <a:rPr lang="en-US" sz="1600" u="none" strike="noStrike" dirty="0">
                          <a:effectLst/>
                        </a:rPr>
                        <a:t>Drop in Inches</a:t>
                      </a:r>
                      <a:endParaRPr lang="en-US" sz="1600" b="0" i="0" u="none" strike="noStrike" dirty="0">
                        <a:solidFill>
                          <a:srgbClr val="000000"/>
                        </a:solidFill>
                        <a:effectLst/>
                        <a:latin typeface="Calibri" panose="020F0502020204030204" pitchFamily="34" charset="0"/>
                      </a:endParaRPr>
                    </a:p>
                  </a:txBody>
                  <a:tcPr marL="9525" marR="9525" marT="9521" marB="0" anchor="b"/>
                </a:tc>
                <a:tc>
                  <a:txBody>
                    <a:bodyPr/>
                    <a:lstStyle/>
                    <a:p>
                      <a:pPr algn="l" fontAlgn="b"/>
                      <a:r>
                        <a:rPr lang="en-US" sz="1600" u="none" strike="noStrike" dirty="0">
                          <a:effectLst/>
                        </a:rPr>
                        <a:t># Clicks adjustment (from </a:t>
                      </a:r>
                      <a:r>
                        <a:rPr lang="en-US" sz="1600" u="none" strike="noStrike" dirty="0" err="1" smtClean="0">
                          <a:effectLst/>
                        </a:rPr>
                        <a:t>100m</a:t>
                      </a:r>
                      <a:r>
                        <a:rPr lang="en-US" sz="1600" u="none" strike="noStrike" dirty="0" smtClean="0">
                          <a:effectLst/>
                        </a:rPr>
                        <a:t> Zero)</a:t>
                      </a:r>
                      <a:endParaRPr lang="en-US" sz="1600" b="0" i="0" u="none" strike="noStrike" dirty="0">
                        <a:solidFill>
                          <a:srgbClr val="000000"/>
                        </a:solidFill>
                        <a:effectLst/>
                        <a:latin typeface="Calibri" panose="020F0502020204030204" pitchFamily="34" charset="0"/>
                      </a:endParaRPr>
                    </a:p>
                  </a:txBody>
                  <a:tcPr marL="9525" marR="9525" marT="9521" marB="0" anchor="b"/>
                </a:tc>
                <a:extLst>
                  <a:ext uri="{0D108BD9-81ED-4DB2-BD59-A6C34878D82A}"/>
                </a:extLst>
              </a:tr>
              <a:tr h="258536">
                <a:tc>
                  <a:txBody>
                    <a:bodyPr/>
                    <a:lstStyle/>
                    <a:p>
                      <a:pPr algn="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1" marB="0" anchor="b"/>
                </a:tc>
                <a:extLst>
                  <a:ext uri="{0D108BD9-81ED-4DB2-BD59-A6C34878D82A}"/>
                </a:extLst>
              </a:tr>
              <a:tr h="258536">
                <a:tc>
                  <a:txBody>
                    <a:bodyPr/>
                    <a:lstStyle/>
                    <a:p>
                      <a:pPr algn="r" fontAlgn="b"/>
                      <a:r>
                        <a:rPr lang="en-US" sz="1600" u="none" strike="noStrike">
                          <a:effectLst/>
                        </a:rPr>
                        <a:t>200</a:t>
                      </a:r>
                      <a:endParaRPr lang="en-US" sz="1600" b="0" i="0" u="none" strike="noStrike">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1" marB="0" anchor="b"/>
                </a:tc>
                <a:extLst>
                  <a:ext uri="{0D108BD9-81ED-4DB2-BD59-A6C34878D82A}"/>
                </a:extLst>
              </a:tr>
              <a:tr h="258536">
                <a:tc>
                  <a:txBody>
                    <a:bodyPr/>
                    <a:lstStyle/>
                    <a:p>
                      <a:pPr algn="r" fontAlgn="b"/>
                      <a:r>
                        <a:rPr lang="en-US" sz="1600" u="none" strike="noStrike">
                          <a:effectLst/>
                        </a:rPr>
                        <a:t>300</a:t>
                      </a:r>
                      <a:endParaRPr lang="en-US" sz="1600" b="0" i="0" u="none" strike="noStrike">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9525" marR="9525" marT="9521" marB="0" anchor="b"/>
                </a:tc>
                <a:extLst>
                  <a:ext uri="{0D108BD9-81ED-4DB2-BD59-A6C34878D82A}"/>
                </a:extLst>
              </a:tr>
              <a:tr h="258536">
                <a:tc>
                  <a:txBody>
                    <a:bodyPr/>
                    <a:lstStyle/>
                    <a:p>
                      <a:pPr algn="r" fontAlgn="b"/>
                      <a:r>
                        <a:rPr lang="en-US" sz="1600" u="none" strike="noStrike">
                          <a:effectLst/>
                        </a:rPr>
                        <a:t>400</a:t>
                      </a:r>
                      <a:endParaRPr lang="en-US" sz="1600" b="0" i="0" u="none" strike="noStrike">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1" marB="0" anchor="b"/>
                </a:tc>
                <a:extLst>
                  <a:ext uri="{0D108BD9-81ED-4DB2-BD59-A6C34878D82A}"/>
                </a:extLst>
              </a:tr>
              <a:tr h="258536">
                <a:tc>
                  <a:txBody>
                    <a:bodyPr/>
                    <a:lstStyle/>
                    <a:p>
                      <a:pPr algn="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9525" marR="9525" marT="9521" marB="0" anchor="b"/>
                </a:tc>
                <a:tc>
                  <a:txBody>
                    <a:bodyPr/>
                    <a:lstStyle/>
                    <a:p>
                      <a:pPr algn="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1" marB="0" anchor="b"/>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Science</a:t>
            </a:r>
            <a:endParaRPr lang="en-US" altLang="en-US" smtClean="0"/>
          </a:p>
        </p:txBody>
      </p:sp>
      <p:sp>
        <p:nvSpPr>
          <p:cNvPr id="25603" name="Content Placeholder 2"/>
          <p:cNvSpPr>
            <a:spLocks noGrp="1"/>
          </p:cNvSpPr>
          <p:nvPr>
            <p:ph idx="1"/>
          </p:nvPr>
        </p:nvSpPr>
        <p:spPr/>
        <p:txBody>
          <a:bodyPr/>
          <a:lstStyle/>
          <a:p>
            <a:r>
              <a:rPr lang="en-US" altLang="en-US" dirty="0" smtClean="0"/>
              <a:t>At ranges closer than 100m, the distance between the center of the rifle bore and the center of the sight affects </a:t>
            </a:r>
            <a:r>
              <a:rPr lang="en-US" altLang="en-US" dirty="0" smtClean="0">
                <a:solidFill>
                  <a:srgbClr val="FF0000"/>
                </a:solidFill>
              </a:rPr>
              <a:t>Accuracy.</a:t>
            </a:r>
          </a:p>
          <a:p>
            <a:r>
              <a:rPr lang="en-US" altLang="en-US" dirty="0" smtClean="0"/>
              <a:t>Adjust elevation to longer distances to compensate.</a:t>
            </a:r>
          </a:p>
        </p:txBody>
      </p:sp>
      <p:pic>
        <p:nvPicPr>
          <p:cNvPr id="25604" name="Picture 3" descr="A screenshot of a cell phone&#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3606800"/>
            <a:ext cx="485775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26627" name="Content Placeholder 2"/>
          <p:cNvSpPr>
            <a:spLocks noGrp="1"/>
          </p:cNvSpPr>
          <p:nvPr>
            <p:ph idx="1"/>
          </p:nvPr>
        </p:nvSpPr>
        <p:spPr>
          <a:xfrm>
            <a:off x="234892" y="1825625"/>
            <a:ext cx="8280458" cy="4351338"/>
          </a:xfrm>
        </p:spPr>
        <p:txBody>
          <a:bodyPr/>
          <a:lstStyle/>
          <a:p>
            <a:r>
              <a:rPr lang="en-US" altLang="en-US" dirty="0" smtClean="0"/>
              <a:t>5 Key elements</a:t>
            </a:r>
          </a:p>
          <a:p>
            <a:pPr lvl="1"/>
            <a:r>
              <a:rPr lang="en-US" altLang="en-US" dirty="0" smtClean="0"/>
              <a:t>Breathing</a:t>
            </a:r>
          </a:p>
          <a:p>
            <a:pPr lvl="1"/>
            <a:r>
              <a:rPr lang="en-US" altLang="en-US" dirty="0" smtClean="0"/>
              <a:t>Trigger Control</a:t>
            </a:r>
          </a:p>
          <a:p>
            <a:pPr lvl="1"/>
            <a:r>
              <a:rPr lang="en-US" altLang="en-US" dirty="0" smtClean="0"/>
              <a:t>Position</a:t>
            </a:r>
          </a:p>
          <a:p>
            <a:pPr lvl="1"/>
            <a:r>
              <a:rPr lang="en-US" altLang="en-US" dirty="0" smtClean="0"/>
              <a:t>Point of Aim</a:t>
            </a:r>
          </a:p>
          <a:p>
            <a:pPr lvl="1"/>
            <a:r>
              <a:rPr lang="en-US" altLang="en-US" dirty="0" smtClean="0"/>
              <a:t>Knowledge</a:t>
            </a:r>
          </a:p>
        </p:txBody>
      </p:sp>
      <p:pic>
        <p:nvPicPr>
          <p:cNvPr id="26628" name="Picture 4" descr="A group of people in a field&#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5013" y="2586038"/>
            <a:ext cx="5868987"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3" name="Content Placeholder 2">
            <a:extLst>
              <a:ext uri="{FF2B5EF4-FFF2-40B4-BE49-F238E27FC236}"/>
            </a:extLst>
          </p:cNvPr>
          <p:cNvSpPr>
            <a:spLocks noGrp="1"/>
          </p:cNvSpPr>
          <p:nvPr>
            <p:ph idx="1"/>
          </p:nvPr>
        </p:nvSpPr>
        <p:spPr/>
        <p:txBody>
          <a:bodyPr rtlCol="0">
            <a:normAutofit/>
          </a:bodyPr>
          <a:lstStyle/>
          <a:p>
            <a:pPr fontAlgn="auto">
              <a:spcAft>
                <a:spcPts val="0"/>
              </a:spcAft>
              <a:defRPr/>
            </a:pPr>
            <a:r>
              <a:rPr lang="en-US" dirty="0" smtClean="0"/>
              <a:t>Breathing</a:t>
            </a:r>
            <a:endParaRPr lang="en-US" dirty="0"/>
          </a:p>
          <a:p>
            <a:pPr lvl="1" fontAlgn="auto">
              <a:spcAft>
                <a:spcPts val="0"/>
              </a:spcAft>
              <a:defRPr/>
            </a:pPr>
            <a:r>
              <a:rPr lang="en-US" dirty="0"/>
              <a:t>Generally best to take a full breath and exhale about half before steadying for </a:t>
            </a:r>
            <a:r>
              <a:rPr lang="en-US" dirty="0" smtClean="0"/>
              <a:t>shot.</a:t>
            </a:r>
            <a:endParaRPr lang="en-US" dirty="0"/>
          </a:p>
          <a:p>
            <a:pPr fontAlgn="auto">
              <a:spcAft>
                <a:spcPts val="0"/>
              </a:spcAft>
              <a:defRPr/>
            </a:pPr>
            <a:r>
              <a:rPr lang="en-US" dirty="0" smtClean="0"/>
              <a:t>Trigger Control</a:t>
            </a:r>
            <a:endParaRPr lang="en-US" dirty="0"/>
          </a:p>
          <a:p>
            <a:pPr lvl="1" fontAlgn="auto">
              <a:spcAft>
                <a:spcPts val="0"/>
              </a:spcAft>
              <a:defRPr/>
            </a:pPr>
            <a:r>
              <a:rPr lang="en-US" dirty="0"/>
              <a:t>Trigger should be either on the pad of your finger or near first </a:t>
            </a:r>
            <a:r>
              <a:rPr lang="en-US" dirty="0" smtClean="0"/>
              <a:t>joint.</a:t>
            </a:r>
            <a:endParaRPr lang="en-US" dirty="0"/>
          </a:p>
          <a:p>
            <a:pPr lvl="1" fontAlgn="auto">
              <a:spcAft>
                <a:spcPts val="0"/>
              </a:spcAft>
              <a:defRPr/>
            </a:pPr>
            <a:r>
              <a:rPr lang="en-US" dirty="0"/>
              <a:t>With an empty hand, curl your finger closed and look for which part of your finger goes straight back, rather than </a:t>
            </a:r>
            <a:r>
              <a:rPr lang="en-US" dirty="0" smtClean="0"/>
              <a:t>curving.</a:t>
            </a:r>
            <a:endParaRPr lang="en-US" dirty="0"/>
          </a:p>
          <a:p>
            <a:pPr fontAlgn="auto">
              <a:spcAft>
                <a:spcPts val="0"/>
              </a:spcAft>
              <a:defRPr/>
            </a:pPr>
            <a:r>
              <a:rPr lang="en-US" dirty="0" smtClean="0"/>
              <a:t>Both </a:t>
            </a:r>
            <a:r>
              <a:rPr lang="en-US" dirty="0"/>
              <a:t>of these skills affect </a:t>
            </a:r>
            <a:r>
              <a:rPr lang="en-US" dirty="0" smtClean="0">
                <a:solidFill>
                  <a:srgbClr val="FF0000"/>
                </a:solidFill>
              </a:rPr>
              <a:t>Precision.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28675" name="Content Placeholder 2"/>
          <p:cNvSpPr>
            <a:spLocks noGrp="1"/>
          </p:cNvSpPr>
          <p:nvPr>
            <p:ph idx="1"/>
          </p:nvPr>
        </p:nvSpPr>
        <p:spPr/>
        <p:txBody>
          <a:bodyPr/>
          <a:lstStyle/>
          <a:p>
            <a:r>
              <a:rPr lang="en-US" altLang="en-US" dirty="0" smtClean="0"/>
              <a:t>Position</a:t>
            </a:r>
          </a:p>
          <a:p>
            <a:pPr lvl="1"/>
            <a:r>
              <a:rPr lang="en-US" altLang="en-US" dirty="0" smtClean="0"/>
              <a:t>Probably the second most important skill!</a:t>
            </a:r>
          </a:p>
          <a:p>
            <a:pPr lvl="1"/>
            <a:r>
              <a:rPr lang="en-US" altLang="en-US" dirty="0" smtClean="0"/>
              <a:t>A good position is necessary for </a:t>
            </a:r>
            <a:r>
              <a:rPr lang="en-US" altLang="en-US" dirty="0" smtClean="0">
                <a:solidFill>
                  <a:srgbClr val="FF0000"/>
                </a:solidFill>
              </a:rPr>
              <a:t>Precision</a:t>
            </a:r>
            <a:r>
              <a:rPr lang="en-US" altLang="en-US" dirty="0" smtClean="0"/>
              <a:t> – Stability and relaxed body significantly reduce uncertainty.</a:t>
            </a:r>
          </a:p>
          <a:p>
            <a:pPr lvl="1"/>
            <a:r>
              <a:rPr lang="en-US" altLang="en-US" dirty="0" smtClean="0"/>
              <a:t>Requires flexibility and endurance developed over training season.</a:t>
            </a:r>
          </a:p>
        </p:txBody>
      </p:sp>
      <p:pic>
        <p:nvPicPr>
          <p:cNvPr id="28676" name="Picture 3" descr="A person in a military uniform standing in front of a gun&#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l="39590"/>
          <a:stretch>
            <a:fillRect/>
          </a:stretch>
        </p:blipFill>
        <p:spPr bwMode="auto">
          <a:xfrm>
            <a:off x="4478338" y="4343400"/>
            <a:ext cx="377983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A person in a green field&#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rcRect l="10556" r="32675"/>
          <a:stretch>
            <a:fillRect/>
          </a:stretch>
        </p:blipFill>
        <p:spPr bwMode="auto">
          <a:xfrm>
            <a:off x="1090613" y="4129088"/>
            <a:ext cx="2328862"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29699" name="Content Placeholder 2"/>
          <p:cNvSpPr>
            <a:spLocks noGrp="1"/>
          </p:cNvSpPr>
          <p:nvPr>
            <p:ph idx="1"/>
          </p:nvPr>
        </p:nvSpPr>
        <p:spPr/>
        <p:txBody>
          <a:bodyPr/>
          <a:lstStyle/>
          <a:p>
            <a:r>
              <a:rPr lang="en-US" altLang="en-US" dirty="0" smtClean="0"/>
              <a:t>Point of Aim – The most important skill to develop</a:t>
            </a:r>
          </a:p>
          <a:p>
            <a:pPr lvl="1"/>
            <a:r>
              <a:rPr lang="en-US" altLang="en-US" dirty="0" smtClean="0"/>
              <a:t>Point of aim changes depending on target, exposure type, and personal preference.</a:t>
            </a:r>
          </a:p>
        </p:txBody>
      </p:sp>
      <p:pic>
        <p:nvPicPr>
          <p:cNvPr id="297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998788"/>
            <a:ext cx="15875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A close up of a logo&#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rcRect t="1779"/>
          <a:stretch>
            <a:fillRect/>
          </a:stretch>
        </p:blipFill>
        <p:spPr bwMode="auto">
          <a:xfrm>
            <a:off x="2859088" y="3336925"/>
            <a:ext cx="30289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1863" y="3263900"/>
            <a:ext cx="2420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extLst>
          </p:cNvPr>
          <p:cNvCxnSpPr>
            <a:cxnSpLocks/>
          </p:cNvCxnSpPr>
          <p:nvPr/>
        </p:nvCxnSpPr>
        <p:spPr>
          <a:xfrm flipH="1">
            <a:off x="1593850" y="3378200"/>
            <a:ext cx="1941513" cy="16240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extLst>
          </p:cNvPr>
          <p:cNvCxnSpPr>
            <a:cxnSpLocks/>
          </p:cNvCxnSpPr>
          <p:nvPr/>
        </p:nvCxnSpPr>
        <p:spPr>
          <a:xfrm>
            <a:off x="3925888" y="3336925"/>
            <a:ext cx="395287" cy="1619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extLst>
          </p:cNvPr>
          <p:cNvCxnSpPr>
            <a:cxnSpLocks/>
          </p:cNvCxnSpPr>
          <p:nvPr/>
        </p:nvCxnSpPr>
        <p:spPr>
          <a:xfrm>
            <a:off x="5137150" y="3336925"/>
            <a:ext cx="2085975" cy="1355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706" name="Content Placeholder 2"/>
          <p:cNvSpPr txBox="1">
            <a:spLocks/>
          </p:cNvSpPr>
          <p:nvPr/>
        </p:nvSpPr>
        <p:spPr bwMode="auto">
          <a:xfrm>
            <a:off x="2262188" y="2978150"/>
            <a:ext cx="38766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defTabSz="914400" eaLnBrk="1" hangingPunct="1">
              <a:buFont typeface="Arial" panose="020B0604020202020204" pitchFamily="34" charset="0"/>
              <a:buNone/>
            </a:pPr>
            <a:r>
              <a:rPr lang="en-US" altLang="en-US">
                <a:solidFill>
                  <a:srgbClr val="FF0000"/>
                </a:solidFill>
              </a:rPr>
              <a:t>Stationary Point of Aim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30723" name="Content Placeholder 2"/>
          <p:cNvSpPr>
            <a:spLocks noGrp="1"/>
          </p:cNvSpPr>
          <p:nvPr>
            <p:ph idx="1"/>
          </p:nvPr>
        </p:nvSpPr>
        <p:spPr>
          <a:xfrm>
            <a:off x="628650" y="1825625"/>
            <a:ext cx="3419475" cy="4351338"/>
          </a:xfrm>
        </p:spPr>
        <p:txBody>
          <a:bodyPr/>
          <a:lstStyle/>
          <a:p>
            <a:r>
              <a:rPr lang="en-US" altLang="en-US" dirty="0" smtClean="0"/>
              <a:t>Point of Aim Cont’d</a:t>
            </a:r>
          </a:p>
          <a:p>
            <a:pPr lvl="1"/>
            <a:r>
              <a:rPr lang="en-US" altLang="en-US" dirty="0" smtClean="0"/>
              <a:t>Moving targets point of aim depends on distance, type of target and direction of movement.</a:t>
            </a:r>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7838" y="2173288"/>
            <a:ext cx="1585912"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extLst>
          </p:cNvPr>
          <p:cNvCxnSpPr>
            <a:cxnSpLocks/>
            <a:endCxn id="30724" idx="1"/>
          </p:cNvCxnSpPr>
          <p:nvPr/>
        </p:nvCxnSpPr>
        <p:spPr>
          <a:xfrm>
            <a:off x="4659313" y="2760663"/>
            <a:ext cx="898525" cy="1414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extLst>
          </p:cNvPr>
          <p:cNvCxnSpPr>
            <a:cxnSpLocks/>
            <a:endCxn id="30724" idx="3"/>
          </p:cNvCxnSpPr>
          <p:nvPr/>
        </p:nvCxnSpPr>
        <p:spPr>
          <a:xfrm flipH="1">
            <a:off x="7143750" y="2882900"/>
            <a:ext cx="738188" cy="1292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extLst>
          </p:cNvPr>
          <p:cNvCxnSpPr>
            <a:cxnSpLocks/>
          </p:cNvCxnSpPr>
          <p:nvPr/>
        </p:nvCxnSpPr>
        <p:spPr>
          <a:xfrm flipH="1">
            <a:off x="6702425" y="2760663"/>
            <a:ext cx="885825" cy="1438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extLst>
          </p:cNvPr>
          <p:cNvSpPr txBox="1">
            <a:spLocks/>
          </p:cNvSpPr>
          <p:nvPr/>
        </p:nvSpPr>
        <p:spPr>
          <a:xfrm>
            <a:off x="4276725" y="2009775"/>
            <a:ext cx="952500" cy="7572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Target moving LEFT</a:t>
            </a:r>
          </a:p>
        </p:txBody>
      </p:sp>
      <p:cxnSp>
        <p:nvCxnSpPr>
          <p:cNvPr id="16" name="Straight Arrow Connector 15">
            <a:extLst>
              <a:ext uri="{FF2B5EF4-FFF2-40B4-BE49-F238E27FC236}"/>
            </a:extLst>
          </p:cNvPr>
          <p:cNvCxnSpPr>
            <a:cxnSpLocks/>
          </p:cNvCxnSpPr>
          <p:nvPr/>
        </p:nvCxnSpPr>
        <p:spPr>
          <a:xfrm>
            <a:off x="4867275" y="2684463"/>
            <a:ext cx="1069975" cy="15144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extLst>
          </p:cNvPr>
          <p:cNvSpPr txBox="1">
            <a:spLocks/>
          </p:cNvSpPr>
          <p:nvPr/>
        </p:nvSpPr>
        <p:spPr>
          <a:xfrm>
            <a:off x="4383088" y="3429000"/>
            <a:ext cx="825500" cy="3365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300m</a:t>
            </a:r>
          </a:p>
        </p:txBody>
      </p:sp>
      <p:sp>
        <p:nvSpPr>
          <p:cNvPr id="19" name="Content Placeholder 2">
            <a:extLst>
              <a:ext uri="{FF2B5EF4-FFF2-40B4-BE49-F238E27FC236}"/>
            </a:extLst>
          </p:cNvPr>
          <p:cNvSpPr txBox="1">
            <a:spLocks/>
          </p:cNvSpPr>
          <p:nvPr/>
        </p:nvSpPr>
        <p:spPr>
          <a:xfrm>
            <a:off x="5000625" y="2605088"/>
            <a:ext cx="827088" cy="3365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200m</a:t>
            </a:r>
          </a:p>
        </p:txBody>
      </p:sp>
      <p:sp>
        <p:nvSpPr>
          <p:cNvPr id="24" name="Content Placeholder 2">
            <a:extLst>
              <a:ext uri="{FF2B5EF4-FFF2-40B4-BE49-F238E27FC236}"/>
            </a:extLst>
          </p:cNvPr>
          <p:cNvSpPr txBox="1">
            <a:spLocks/>
          </p:cNvSpPr>
          <p:nvPr/>
        </p:nvSpPr>
        <p:spPr>
          <a:xfrm>
            <a:off x="7534275" y="2022475"/>
            <a:ext cx="952500" cy="7572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Target moving RIGHT</a:t>
            </a:r>
          </a:p>
        </p:txBody>
      </p:sp>
      <p:sp>
        <p:nvSpPr>
          <p:cNvPr id="27" name="Content Placeholder 2">
            <a:extLst>
              <a:ext uri="{FF2B5EF4-FFF2-40B4-BE49-F238E27FC236}"/>
            </a:extLst>
          </p:cNvPr>
          <p:cNvSpPr txBox="1">
            <a:spLocks/>
          </p:cNvSpPr>
          <p:nvPr/>
        </p:nvSpPr>
        <p:spPr>
          <a:xfrm>
            <a:off x="6897688" y="2546350"/>
            <a:ext cx="827087" cy="3365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200m</a:t>
            </a:r>
          </a:p>
        </p:txBody>
      </p:sp>
      <p:sp>
        <p:nvSpPr>
          <p:cNvPr id="28" name="Content Placeholder 2">
            <a:extLst>
              <a:ext uri="{FF2B5EF4-FFF2-40B4-BE49-F238E27FC236}"/>
            </a:extLst>
          </p:cNvPr>
          <p:cNvSpPr txBox="1">
            <a:spLocks/>
          </p:cNvSpPr>
          <p:nvPr/>
        </p:nvSpPr>
        <p:spPr>
          <a:xfrm>
            <a:off x="7597775" y="3424238"/>
            <a:ext cx="825500" cy="3365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300m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Team Intro</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50" y="1495304"/>
            <a:ext cx="6689139" cy="4459426"/>
          </a:xfrm>
          <a:prstGeom prst="rect">
            <a:avLst/>
          </a:prstGeom>
        </p:spPr>
      </p:pic>
      <p:sp>
        <p:nvSpPr>
          <p:cNvPr id="6" name="Title 1"/>
          <p:cNvSpPr txBox="1">
            <a:spLocks/>
          </p:cNvSpPr>
          <p:nvPr/>
        </p:nvSpPr>
        <p:spPr bwMode="auto">
          <a:xfrm>
            <a:off x="1261762" y="5777407"/>
            <a:ext cx="7253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r>
              <a:rPr lang="en-US" altLang="en-US" dirty="0" smtClean="0"/>
              <a:t>NDHQ CAFSAC Team 2019</a:t>
            </a:r>
            <a:endParaRPr lang="en-US" altLang="en-US" dirty="0" smtClean="0"/>
          </a:p>
        </p:txBody>
      </p:sp>
    </p:spTree>
    <p:extLst>
      <p:ext uri="{BB962C8B-B14F-4D97-AF65-F5344CB8AC3E}">
        <p14:creationId xmlns:p14="http://schemas.microsoft.com/office/powerpoint/2010/main" val="1855035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31747" name="Content Placeholder 2"/>
          <p:cNvSpPr>
            <a:spLocks noGrp="1"/>
          </p:cNvSpPr>
          <p:nvPr>
            <p:ph idx="1"/>
          </p:nvPr>
        </p:nvSpPr>
        <p:spPr>
          <a:xfrm>
            <a:off x="628650" y="1825625"/>
            <a:ext cx="3419475" cy="4351338"/>
          </a:xfrm>
        </p:spPr>
        <p:txBody>
          <a:bodyPr/>
          <a:lstStyle/>
          <a:p>
            <a:r>
              <a:rPr lang="en-US" altLang="en-US" smtClean="0"/>
              <a:t>Point of Aim Cont’d</a:t>
            </a:r>
          </a:p>
        </p:txBody>
      </p:sp>
      <p:pic>
        <p:nvPicPr>
          <p:cNvPr id="31748" name="Picture 6" descr="A close up of a logo&#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t="1779"/>
          <a:stretch>
            <a:fillRect/>
          </a:stretch>
        </p:blipFill>
        <p:spPr bwMode="auto">
          <a:xfrm>
            <a:off x="1219200" y="3201988"/>
            <a:ext cx="30289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3863" y="3030538"/>
            <a:ext cx="2420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extLst>
          </p:cNvPr>
          <p:cNvCxnSpPr>
            <a:cxnSpLocks/>
          </p:cNvCxnSpPr>
          <p:nvPr/>
        </p:nvCxnSpPr>
        <p:spPr>
          <a:xfrm>
            <a:off x="1011238" y="3249613"/>
            <a:ext cx="906462" cy="15779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extLst>
          </p:cNvPr>
          <p:cNvCxnSpPr>
            <a:cxnSpLocks/>
          </p:cNvCxnSpPr>
          <p:nvPr/>
        </p:nvCxnSpPr>
        <p:spPr>
          <a:xfrm flipH="1">
            <a:off x="3521075" y="3370263"/>
            <a:ext cx="712788" cy="1457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extLst>
          </p:cNvPr>
          <p:cNvSpPr txBox="1">
            <a:spLocks/>
          </p:cNvSpPr>
          <p:nvPr/>
        </p:nvSpPr>
        <p:spPr>
          <a:xfrm>
            <a:off x="628650" y="2497138"/>
            <a:ext cx="952500" cy="7572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Target moving LEFT</a:t>
            </a:r>
          </a:p>
        </p:txBody>
      </p:sp>
      <p:sp>
        <p:nvSpPr>
          <p:cNvPr id="17" name="Content Placeholder 2">
            <a:extLst>
              <a:ext uri="{FF2B5EF4-FFF2-40B4-BE49-F238E27FC236}"/>
            </a:extLst>
          </p:cNvPr>
          <p:cNvSpPr txBox="1">
            <a:spLocks/>
          </p:cNvSpPr>
          <p:nvPr/>
        </p:nvSpPr>
        <p:spPr>
          <a:xfrm>
            <a:off x="735013" y="3916363"/>
            <a:ext cx="827087" cy="33813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100m</a:t>
            </a:r>
          </a:p>
        </p:txBody>
      </p:sp>
      <p:sp>
        <p:nvSpPr>
          <p:cNvPr id="24" name="Content Placeholder 2">
            <a:extLst>
              <a:ext uri="{FF2B5EF4-FFF2-40B4-BE49-F238E27FC236}"/>
            </a:extLst>
          </p:cNvPr>
          <p:cNvSpPr txBox="1">
            <a:spLocks/>
          </p:cNvSpPr>
          <p:nvPr/>
        </p:nvSpPr>
        <p:spPr>
          <a:xfrm>
            <a:off x="3886200" y="2509838"/>
            <a:ext cx="952500" cy="7588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Target moving RIGHT</a:t>
            </a:r>
          </a:p>
        </p:txBody>
      </p:sp>
      <p:sp>
        <p:nvSpPr>
          <p:cNvPr id="28" name="Content Placeholder 2">
            <a:extLst>
              <a:ext uri="{FF2B5EF4-FFF2-40B4-BE49-F238E27FC236}"/>
            </a:extLst>
          </p:cNvPr>
          <p:cNvSpPr txBox="1">
            <a:spLocks/>
          </p:cNvSpPr>
          <p:nvPr/>
        </p:nvSpPr>
        <p:spPr>
          <a:xfrm>
            <a:off x="3949700" y="3911600"/>
            <a:ext cx="825500" cy="3381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100m</a:t>
            </a:r>
          </a:p>
        </p:txBody>
      </p:sp>
      <p:cxnSp>
        <p:nvCxnSpPr>
          <p:cNvPr id="32" name="Straight Arrow Connector 31">
            <a:extLst>
              <a:ext uri="{FF2B5EF4-FFF2-40B4-BE49-F238E27FC236}"/>
            </a:extLst>
          </p:cNvPr>
          <p:cNvCxnSpPr>
            <a:cxnSpLocks/>
            <a:stCxn id="34" idx="2"/>
          </p:cNvCxnSpPr>
          <p:nvPr/>
        </p:nvCxnSpPr>
        <p:spPr>
          <a:xfrm>
            <a:off x="5503863" y="3243263"/>
            <a:ext cx="623887" cy="14160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extLst>
          </p:cNvPr>
          <p:cNvCxnSpPr>
            <a:cxnSpLocks/>
            <a:stCxn id="36" idx="2"/>
          </p:cNvCxnSpPr>
          <p:nvPr/>
        </p:nvCxnSpPr>
        <p:spPr>
          <a:xfrm flipH="1">
            <a:off x="7251700" y="3254375"/>
            <a:ext cx="758825" cy="13668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extLst>
          </p:cNvPr>
          <p:cNvSpPr txBox="1">
            <a:spLocks/>
          </p:cNvSpPr>
          <p:nvPr/>
        </p:nvSpPr>
        <p:spPr>
          <a:xfrm>
            <a:off x="5026025" y="2486025"/>
            <a:ext cx="954088" cy="7572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Target moving LEFT</a:t>
            </a:r>
          </a:p>
        </p:txBody>
      </p:sp>
      <p:sp>
        <p:nvSpPr>
          <p:cNvPr id="35" name="Content Placeholder 2">
            <a:extLst>
              <a:ext uri="{FF2B5EF4-FFF2-40B4-BE49-F238E27FC236}"/>
            </a:extLst>
          </p:cNvPr>
          <p:cNvSpPr txBox="1">
            <a:spLocks/>
          </p:cNvSpPr>
          <p:nvPr/>
        </p:nvSpPr>
        <p:spPr>
          <a:xfrm>
            <a:off x="5170488" y="3776663"/>
            <a:ext cx="825500" cy="33655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50m</a:t>
            </a:r>
          </a:p>
        </p:txBody>
      </p:sp>
      <p:sp>
        <p:nvSpPr>
          <p:cNvPr id="36" name="Content Placeholder 2">
            <a:extLst>
              <a:ext uri="{FF2B5EF4-FFF2-40B4-BE49-F238E27FC236}"/>
            </a:extLst>
          </p:cNvPr>
          <p:cNvSpPr txBox="1">
            <a:spLocks/>
          </p:cNvSpPr>
          <p:nvPr/>
        </p:nvSpPr>
        <p:spPr>
          <a:xfrm>
            <a:off x="7532688" y="2497138"/>
            <a:ext cx="954087" cy="7572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Target moving RIGHT</a:t>
            </a:r>
          </a:p>
        </p:txBody>
      </p:sp>
      <p:sp>
        <p:nvSpPr>
          <p:cNvPr id="37" name="Content Placeholder 2">
            <a:extLst>
              <a:ext uri="{FF2B5EF4-FFF2-40B4-BE49-F238E27FC236}"/>
            </a:extLst>
          </p:cNvPr>
          <p:cNvSpPr txBox="1">
            <a:spLocks/>
          </p:cNvSpPr>
          <p:nvPr/>
        </p:nvSpPr>
        <p:spPr>
          <a:xfrm>
            <a:off x="7659688" y="3749675"/>
            <a:ext cx="827087" cy="3381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a:solidFill>
                  <a:srgbClr val="FF0000"/>
                </a:solidFill>
              </a:rPr>
              <a:t>50m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3" name="Content Placeholder 2">
            <a:extLst>
              <a:ext uri="{FF2B5EF4-FFF2-40B4-BE49-F238E27FC236}"/>
            </a:extLst>
          </p:cNvPr>
          <p:cNvSpPr>
            <a:spLocks noGrp="1"/>
          </p:cNvSpPr>
          <p:nvPr>
            <p:ph idx="1"/>
          </p:nvPr>
        </p:nvSpPr>
        <p:spPr>
          <a:xfrm>
            <a:off x="628650" y="1825625"/>
            <a:ext cx="7886700" cy="2813050"/>
          </a:xfrm>
        </p:spPr>
        <p:txBody>
          <a:bodyPr rtlCol="0">
            <a:normAutofit fontScale="92500" lnSpcReduction="10000"/>
          </a:bodyPr>
          <a:lstStyle/>
          <a:p>
            <a:pPr fontAlgn="auto">
              <a:spcAft>
                <a:spcPts val="0"/>
              </a:spcAft>
              <a:defRPr/>
            </a:pPr>
            <a:r>
              <a:rPr lang="en-US" dirty="0" smtClean="0"/>
              <a:t>Point of Aim Cont’d</a:t>
            </a:r>
          </a:p>
          <a:p>
            <a:pPr lvl="1" fontAlgn="auto">
              <a:spcAft>
                <a:spcPts val="0"/>
              </a:spcAft>
              <a:defRPr/>
            </a:pPr>
            <a:r>
              <a:rPr lang="en-US" sz="3200" b="1" dirty="0" smtClean="0">
                <a:solidFill>
                  <a:srgbClr val="FF0000"/>
                </a:solidFill>
              </a:rPr>
              <a:t>Aim Small Miss Small!</a:t>
            </a:r>
          </a:p>
          <a:p>
            <a:pPr lvl="1" fontAlgn="auto">
              <a:spcAft>
                <a:spcPts val="0"/>
              </a:spcAft>
              <a:defRPr/>
            </a:pPr>
            <a:r>
              <a:rPr lang="en-US" sz="2800" dirty="0" smtClean="0"/>
              <a:t>Highly recommended to select a point of aim where there is a distinct border between </a:t>
            </a:r>
            <a:r>
              <a:rPr lang="en-US" sz="2800" dirty="0" err="1" smtClean="0"/>
              <a:t>colours</a:t>
            </a:r>
            <a:r>
              <a:rPr lang="en-US" sz="2800" dirty="0" smtClean="0"/>
              <a:t> on the target rather than the middle of a larger pattern.</a:t>
            </a:r>
          </a:p>
          <a:p>
            <a:pPr lvl="1" fontAlgn="auto">
              <a:spcAft>
                <a:spcPts val="0"/>
              </a:spcAft>
              <a:defRPr/>
            </a:pPr>
            <a:r>
              <a:rPr lang="en-US" sz="2800" dirty="0" smtClean="0"/>
              <a:t>Reduce the size of your point of aim and your </a:t>
            </a:r>
            <a:r>
              <a:rPr lang="en-US" sz="2800" dirty="0" smtClean="0">
                <a:solidFill>
                  <a:srgbClr val="FF0000"/>
                </a:solidFill>
              </a:rPr>
              <a:t>Precision</a:t>
            </a:r>
            <a:r>
              <a:rPr lang="en-US" sz="2800" dirty="0" smtClean="0"/>
              <a:t> will increase.</a:t>
            </a:r>
            <a:endParaRPr lang="en-US" dirty="0"/>
          </a:p>
        </p:txBody>
      </p:sp>
      <p:pic>
        <p:nvPicPr>
          <p:cNvPr id="32772" name="Picture 3" descr="A close up of a logo&#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t="1779"/>
          <a:stretch>
            <a:fillRect/>
          </a:stretch>
        </p:blipFill>
        <p:spPr bwMode="auto">
          <a:xfrm>
            <a:off x="1593850" y="4325938"/>
            <a:ext cx="24765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A close up of a logo&#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t="1779"/>
          <a:stretch>
            <a:fillRect/>
          </a:stretch>
        </p:blipFill>
        <p:spPr bwMode="auto">
          <a:xfrm>
            <a:off x="5035550" y="4325938"/>
            <a:ext cx="24765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extLst>
          </p:cNvPr>
          <p:cNvCxnSpPr>
            <a:cxnSpLocks/>
          </p:cNvCxnSpPr>
          <p:nvPr/>
        </p:nvCxnSpPr>
        <p:spPr>
          <a:xfrm>
            <a:off x="1133475" y="5362575"/>
            <a:ext cx="1647825"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extLst>
          </p:cNvPr>
          <p:cNvSpPr txBox="1">
            <a:spLocks/>
          </p:cNvSpPr>
          <p:nvPr/>
        </p:nvSpPr>
        <p:spPr>
          <a:xfrm>
            <a:off x="304800" y="4784725"/>
            <a:ext cx="954088" cy="7572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smtClean="0">
                <a:solidFill>
                  <a:srgbClr val="FF0000"/>
                </a:solidFill>
              </a:rPr>
              <a:t>Good Point of Aim</a:t>
            </a:r>
            <a:endParaRPr lang="en-US" dirty="0">
              <a:solidFill>
                <a:srgbClr val="FF0000"/>
              </a:solidFill>
            </a:endParaRPr>
          </a:p>
        </p:txBody>
      </p:sp>
      <p:sp>
        <p:nvSpPr>
          <p:cNvPr id="12" name="Content Placeholder 2">
            <a:extLst>
              <a:ext uri="{FF2B5EF4-FFF2-40B4-BE49-F238E27FC236}"/>
            </a:extLst>
          </p:cNvPr>
          <p:cNvSpPr txBox="1">
            <a:spLocks/>
          </p:cNvSpPr>
          <p:nvPr/>
        </p:nvSpPr>
        <p:spPr>
          <a:xfrm>
            <a:off x="7886700" y="4784725"/>
            <a:ext cx="952500" cy="7572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smtClean="0">
                <a:solidFill>
                  <a:srgbClr val="FF0000"/>
                </a:solidFill>
              </a:rPr>
              <a:t>Bad Point of Aim</a:t>
            </a:r>
            <a:endParaRPr lang="en-US" dirty="0">
              <a:solidFill>
                <a:srgbClr val="FF0000"/>
              </a:solidFill>
            </a:endParaRPr>
          </a:p>
        </p:txBody>
      </p:sp>
      <p:sp>
        <p:nvSpPr>
          <p:cNvPr id="15" name="Oval 14"/>
          <p:cNvSpPr/>
          <p:nvPr/>
        </p:nvSpPr>
        <p:spPr>
          <a:xfrm>
            <a:off x="2717800" y="5541963"/>
            <a:ext cx="228600" cy="220662"/>
          </a:xfrm>
          <a:prstGeom prst="ellipse">
            <a:avLst/>
          </a:prstGeom>
          <a:solidFill>
            <a:srgbClr val="CE02A7">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rgbClr val="FF0000"/>
              </a:solidFill>
            </a:endParaRPr>
          </a:p>
        </p:txBody>
      </p:sp>
      <p:sp>
        <p:nvSpPr>
          <p:cNvPr id="16" name="Oval 15"/>
          <p:cNvSpPr/>
          <p:nvPr/>
        </p:nvSpPr>
        <p:spPr>
          <a:xfrm>
            <a:off x="5991225" y="5362575"/>
            <a:ext cx="561975" cy="493713"/>
          </a:xfrm>
          <a:prstGeom prst="ellipse">
            <a:avLst/>
          </a:prstGeom>
          <a:solidFill>
            <a:srgbClr val="CE02A7">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rgbClr val="FF0000"/>
              </a:solidFill>
            </a:endParaRPr>
          </a:p>
        </p:txBody>
      </p:sp>
      <p:sp>
        <p:nvSpPr>
          <p:cNvPr id="10" name="Oval 9"/>
          <p:cNvSpPr/>
          <p:nvPr/>
        </p:nvSpPr>
        <p:spPr>
          <a:xfrm>
            <a:off x="6159500" y="5514975"/>
            <a:ext cx="228600" cy="220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rgbClr val="FF0000"/>
              </a:solidFill>
            </a:endParaRPr>
          </a:p>
        </p:txBody>
      </p:sp>
      <p:cxnSp>
        <p:nvCxnSpPr>
          <p:cNvPr id="11" name="Straight Arrow Connector 10">
            <a:extLst>
              <a:ext uri="{FF2B5EF4-FFF2-40B4-BE49-F238E27FC236}"/>
            </a:extLst>
          </p:cNvPr>
          <p:cNvCxnSpPr>
            <a:cxnSpLocks/>
          </p:cNvCxnSpPr>
          <p:nvPr/>
        </p:nvCxnSpPr>
        <p:spPr>
          <a:xfrm flipH="1">
            <a:off x="6388100" y="5200650"/>
            <a:ext cx="1498600" cy="341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extLst>
          </p:cNvPr>
          <p:cNvSpPr txBox="1">
            <a:spLocks/>
          </p:cNvSpPr>
          <p:nvPr/>
        </p:nvSpPr>
        <p:spPr>
          <a:xfrm>
            <a:off x="7843838" y="5762625"/>
            <a:ext cx="954087" cy="757238"/>
          </a:xfrm>
          <a:prstGeom prst="rect">
            <a:avLst/>
          </a:prstGeom>
          <a:noFill/>
          <a:ln>
            <a:no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smtClean="0">
                <a:solidFill>
                  <a:srgbClr val="CE02A7"/>
                </a:solidFill>
              </a:rPr>
              <a:t>Point of Impact</a:t>
            </a:r>
            <a:endParaRPr lang="en-US" dirty="0">
              <a:solidFill>
                <a:srgbClr val="CE02A7"/>
              </a:solidFill>
            </a:endParaRPr>
          </a:p>
        </p:txBody>
      </p:sp>
      <p:cxnSp>
        <p:nvCxnSpPr>
          <p:cNvPr id="18" name="Straight Arrow Connector 17">
            <a:extLst>
              <a:ext uri="{FF2B5EF4-FFF2-40B4-BE49-F238E27FC236}"/>
            </a:extLst>
          </p:cNvPr>
          <p:cNvCxnSpPr>
            <a:cxnSpLocks/>
            <a:endCxn id="16" idx="5"/>
          </p:cNvCxnSpPr>
          <p:nvPr/>
        </p:nvCxnSpPr>
        <p:spPr>
          <a:xfrm flipH="1" flipV="1">
            <a:off x="6470650" y="5783263"/>
            <a:ext cx="1373188" cy="395287"/>
          </a:xfrm>
          <a:prstGeom prst="straightConnector1">
            <a:avLst/>
          </a:prstGeom>
          <a:ln w="38100">
            <a:solidFill>
              <a:srgbClr val="CE02A7"/>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extLst>
          </p:cNvPr>
          <p:cNvSpPr txBox="1">
            <a:spLocks/>
          </p:cNvSpPr>
          <p:nvPr/>
        </p:nvSpPr>
        <p:spPr>
          <a:xfrm>
            <a:off x="304800" y="5849938"/>
            <a:ext cx="954088" cy="757237"/>
          </a:xfrm>
          <a:prstGeom prst="rect">
            <a:avLst/>
          </a:prstGeom>
          <a:noFill/>
          <a:ln>
            <a:no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US" dirty="0" smtClean="0">
                <a:solidFill>
                  <a:srgbClr val="CE02A7"/>
                </a:solidFill>
              </a:rPr>
              <a:t>Point of Impact</a:t>
            </a:r>
            <a:endParaRPr lang="en-US" dirty="0">
              <a:solidFill>
                <a:srgbClr val="CE02A7"/>
              </a:solidFill>
            </a:endParaRPr>
          </a:p>
        </p:txBody>
      </p:sp>
      <p:cxnSp>
        <p:nvCxnSpPr>
          <p:cNvPr id="21" name="Straight Arrow Connector 20">
            <a:extLst>
              <a:ext uri="{FF2B5EF4-FFF2-40B4-BE49-F238E27FC236}"/>
            </a:extLst>
          </p:cNvPr>
          <p:cNvCxnSpPr>
            <a:cxnSpLocks/>
            <a:endCxn id="15" idx="4"/>
          </p:cNvCxnSpPr>
          <p:nvPr/>
        </p:nvCxnSpPr>
        <p:spPr>
          <a:xfrm flipV="1">
            <a:off x="1258888" y="5762625"/>
            <a:ext cx="1573212" cy="503238"/>
          </a:xfrm>
          <a:prstGeom prst="straightConnector1">
            <a:avLst/>
          </a:prstGeom>
          <a:ln w="38100">
            <a:solidFill>
              <a:srgbClr val="CE02A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33795" name="Content Placeholder 2"/>
          <p:cNvSpPr>
            <a:spLocks noGrp="1"/>
          </p:cNvSpPr>
          <p:nvPr>
            <p:ph idx="1"/>
          </p:nvPr>
        </p:nvSpPr>
        <p:spPr/>
        <p:txBody>
          <a:bodyPr/>
          <a:lstStyle/>
          <a:p>
            <a:r>
              <a:rPr lang="en-US" altLang="en-US" dirty="0" smtClean="0"/>
              <a:t>Knowledge</a:t>
            </a:r>
          </a:p>
          <a:p>
            <a:pPr lvl="1"/>
            <a:r>
              <a:rPr lang="en-US" altLang="en-US" dirty="0" smtClean="0"/>
              <a:t>CAFSAC range instructions, words of command are minimal.</a:t>
            </a:r>
          </a:p>
          <a:p>
            <a:pPr lvl="1"/>
            <a:r>
              <a:rPr lang="en-US" altLang="en-US" dirty="0" smtClean="0"/>
              <a:t>Each competitor is obliged to know each stage of each match ahead of time.</a:t>
            </a:r>
          </a:p>
          <a:p>
            <a:pPr lvl="1"/>
            <a:r>
              <a:rPr lang="en-US" altLang="en-US" dirty="0" smtClean="0"/>
              <a:t>Only instruction: “Match X, Load, Ready. Watch and Shoot”.</a:t>
            </a:r>
          </a:p>
          <a:p>
            <a:pPr lvl="1"/>
            <a:r>
              <a:rPr lang="en-US" altLang="en-US" dirty="0" smtClean="0"/>
              <a:t>Mental </a:t>
            </a:r>
            <a:r>
              <a:rPr lang="en-US" altLang="en-US" dirty="0" smtClean="0">
                <a:solidFill>
                  <a:srgbClr val="FF0000"/>
                </a:solidFill>
              </a:rPr>
              <a:t>Mantra</a:t>
            </a:r>
            <a:r>
              <a:rPr lang="en-US" altLang="en-US" dirty="0" smtClean="0"/>
              <a:t> prior to each stage:</a:t>
            </a:r>
          </a:p>
          <a:p>
            <a:pPr lvl="2"/>
            <a:r>
              <a:rPr lang="en-US" altLang="en-US" sz="2800" b="1" dirty="0" smtClean="0">
                <a:solidFill>
                  <a:srgbClr val="FF0000"/>
                </a:solidFill>
              </a:rPr>
              <a:t>Safety, </a:t>
            </a:r>
            <a:r>
              <a:rPr lang="en-US" altLang="en-US" sz="2800" b="1" dirty="0">
                <a:solidFill>
                  <a:srgbClr val="FF0000"/>
                </a:solidFill>
              </a:rPr>
              <a:t>Sights, Wind</a:t>
            </a:r>
            <a:r>
              <a:rPr lang="en-US" altLang="en-US" sz="2800" b="1" dirty="0" smtClean="0">
                <a:solidFill>
                  <a:srgbClr val="FF0000"/>
                </a:solidFill>
              </a:rPr>
              <a:t>, Prepare to move.</a:t>
            </a:r>
          </a:p>
          <a:p>
            <a:pPr lvl="1"/>
            <a:endParaRPr lang="en-US"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Marksmanship Principles</a:t>
            </a:r>
            <a:br>
              <a:rPr lang="en-US" altLang="en-US" smtClean="0"/>
            </a:br>
            <a:r>
              <a:rPr lang="en-US" altLang="en-US" smtClean="0"/>
              <a:t>	</a:t>
            </a:r>
            <a:r>
              <a:rPr lang="en-US" altLang="en-US" sz="3200" smtClean="0"/>
              <a:t>The Skill</a:t>
            </a:r>
            <a:endParaRPr lang="en-US" altLang="en-US" smtClean="0"/>
          </a:p>
        </p:txBody>
      </p:sp>
      <p:sp>
        <p:nvSpPr>
          <p:cNvPr id="3" name="Content Placeholder 2">
            <a:extLst>
              <a:ext uri="{FF2B5EF4-FFF2-40B4-BE49-F238E27FC236}"/>
            </a:extLst>
          </p:cNvPr>
          <p:cNvSpPr>
            <a:spLocks noGrp="1"/>
          </p:cNvSpPr>
          <p:nvPr>
            <p:ph idx="1"/>
          </p:nvPr>
        </p:nvSpPr>
        <p:spPr>
          <a:xfrm>
            <a:off x="628650" y="1825625"/>
            <a:ext cx="3943350" cy="5032375"/>
          </a:xfrm>
        </p:spPr>
        <p:txBody>
          <a:bodyPr rtlCol="0">
            <a:normAutofit fontScale="92500"/>
          </a:bodyPr>
          <a:lstStyle/>
          <a:p>
            <a:pPr fontAlgn="auto">
              <a:spcAft>
                <a:spcPts val="0"/>
              </a:spcAft>
              <a:defRPr/>
            </a:pPr>
            <a:r>
              <a:rPr lang="en-US" dirty="0" smtClean="0"/>
              <a:t>Knowledge Cont’d</a:t>
            </a:r>
          </a:p>
          <a:p>
            <a:pPr lvl="1" fontAlgn="auto">
              <a:spcAft>
                <a:spcPts val="0"/>
              </a:spcAft>
              <a:defRPr/>
            </a:pPr>
            <a:r>
              <a:rPr lang="en-US" dirty="0">
                <a:solidFill>
                  <a:srgbClr val="FF0000"/>
                </a:solidFill>
              </a:rPr>
              <a:t>Safety</a:t>
            </a:r>
            <a:r>
              <a:rPr lang="en-US" dirty="0"/>
              <a:t> – Magazine for next stage loaded, readied, safety </a:t>
            </a:r>
            <a:r>
              <a:rPr lang="en-US" dirty="0" smtClean="0">
                <a:solidFill>
                  <a:srgbClr val="FF0000"/>
                </a:solidFill>
              </a:rPr>
              <a:t>ON.</a:t>
            </a:r>
            <a:endParaRPr lang="en-US" dirty="0">
              <a:solidFill>
                <a:srgbClr val="FF0000"/>
              </a:solidFill>
            </a:endParaRPr>
          </a:p>
          <a:p>
            <a:pPr lvl="1" fontAlgn="auto">
              <a:spcAft>
                <a:spcPts val="0"/>
              </a:spcAft>
              <a:defRPr/>
            </a:pPr>
            <a:r>
              <a:rPr lang="en-US" dirty="0" smtClean="0">
                <a:solidFill>
                  <a:srgbClr val="FF0000"/>
                </a:solidFill>
              </a:rPr>
              <a:t>Sights</a:t>
            </a:r>
            <a:r>
              <a:rPr lang="en-US" dirty="0" smtClean="0"/>
              <a:t> – Adjust elevation for next stage.</a:t>
            </a:r>
          </a:p>
          <a:p>
            <a:pPr lvl="1" fontAlgn="auto">
              <a:spcAft>
                <a:spcPts val="0"/>
              </a:spcAft>
              <a:defRPr/>
            </a:pPr>
            <a:r>
              <a:rPr lang="en-US" dirty="0" smtClean="0">
                <a:solidFill>
                  <a:srgbClr val="FF0000"/>
                </a:solidFill>
              </a:rPr>
              <a:t>Wind</a:t>
            </a:r>
            <a:r>
              <a:rPr lang="en-US" dirty="0" smtClean="0"/>
              <a:t> – Take the opportunity to check wind, adjust </a:t>
            </a:r>
            <a:r>
              <a:rPr lang="en-US" dirty="0" err="1" smtClean="0"/>
              <a:t>windage</a:t>
            </a:r>
            <a:r>
              <a:rPr lang="en-US" dirty="0" smtClean="0"/>
              <a:t> before next stage.</a:t>
            </a:r>
          </a:p>
          <a:p>
            <a:pPr lvl="1" fontAlgn="auto">
              <a:spcAft>
                <a:spcPts val="0"/>
              </a:spcAft>
              <a:defRPr/>
            </a:pPr>
            <a:r>
              <a:rPr lang="en-US" dirty="0" smtClean="0">
                <a:solidFill>
                  <a:srgbClr val="FF0000"/>
                </a:solidFill>
              </a:rPr>
              <a:t>Prepare to move </a:t>
            </a:r>
            <a:r>
              <a:rPr lang="en-US" dirty="0" smtClean="0"/>
              <a:t>– Go from a shooting stance to similar prep stance (</a:t>
            </a:r>
            <a:r>
              <a:rPr lang="en-US" dirty="0" err="1" smtClean="0"/>
              <a:t>ie</a:t>
            </a:r>
            <a:r>
              <a:rPr lang="en-US" dirty="0" smtClean="0"/>
              <a:t> from a tight kneel to high kneel) and trail arms.</a:t>
            </a:r>
            <a:endParaRPr lang="en-US" dirty="0"/>
          </a:p>
        </p:txBody>
      </p:sp>
      <p:pic>
        <p:nvPicPr>
          <p:cNvPr id="34820" name="Picture 3" descr="A picture containing sky, outdoor, person, grass&#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r="20622"/>
          <a:stretch>
            <a:fillRect/>
          </a:stretch>
        </p:blipFill>
        <p:spPr bwMode="auto">
          <a:xfrm>
            <a:off x="4572000" y="2619375"/>
            <a:ext cx="45831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dirty="0" smtClean="0"/>
              <a:t>Equipment</a:t>
            </a:r>
          </a:p>
        </p:txBody>
      </p:sp>
      <p:sp>
        <p:nvSpPr>
          <p:cNvPr id="3" name="Content Placeholder 2"/>
          <p:cNvSpPr>
            <a:spLocks noGrp="1"/>
          </p:cNvSpPr>
          <p:nvPr>
            <p:ph idx="1"/>
          </p:nvPr>
        </p:nvSpPr>
        <p:spPr>
          <a:xfrm>
            <a:off x="628650" y="1825625"/>
            <a:ext cx="7886700" cy="5032375"/>
          </a:xfrm>
        </p:spPr>
        <p:txBody>
          <a:bodyPr rtlCol="0">
            <a:normAutofit fontScale="92500" lnSpcReduction="10000"/>
          </a:bodyPr>
          <a:lstStyle/>
          <a:p>
            <a:pPr fontAlgn="auto">
              <a:spcAft>
                <a:spcPts val="0"/>
              </a:spcAft>
              <a:defRPr/>
            </a:pPr>
            <a:r>
              <a:rPr lang="en-CA" dirty="0" smtClean="0"/>
              <a:t>Team staff will provide an equipment list by email. Go to Supply soonest to pick up any items you do not have!</a:t>
            </a:r>
          </a:p>
          <a:p>
            <a:pPr fontAlgn="auto">
              <a:spcAft>
                <a:spcPts val="0"/>
              </a:spcAft>
              <a:defRPr/>
            </a:pPr>
            <a:r>
              <a:rPr lang="en-CA" dirty="0" smtClean="0"/>
              <a:t>Confirm your Frag Vest and helmet are sized properly. The frag vest should only extend to the bottom of your belt. Longer than that and it will ride up in the kneeling position or press against your helmet in prone.</a:t>
            </a:r>
          </a:p>
          <a:p>
            <a:pPr fontAlgn="auto">
              <a:spcAft>
                <a:spcPts val="0"/>
              </a:spcAft>
              <a:defRPr/>
            </a:pPr>
            <a:r>
              <a:rPr lang="en-CA" dirty="0" smtClean="0"/>
              <a:t>Team will issue training plates later in the season.</a:t>
            </a:r>
          </a:p>
          <a:p>
            <a:pPr fontAlgn="auto">
              <a:spcAft>
                <a:spcPts val="0"/>
              </a:spcAft>
              <a:defRPr/>
            </a:pPr>
            <a:r>
              <a:rPr lang="en-CA" dirty="0" smtClean="0"/>
              <a:t>During competition, training plates and rank are required on frag vest. Equipment will be weighed/inspected at random to confirm.</a:t>
            </a:r>
          </a:p>
          <a:p>
            <a:pPr fontAlgn="auto">
              <a:spcAft>
                <a:spcPts val="0"/>
              </a:spcAft>
              <a:defRPr/>
            </a:pPr>
            <a:r>
              <a:rPr lang="en-CA" dirty="0">
                <a:solidFill>
                  <a:srgbClr val="FF0000"/>
                </a:solidFill>
              </a:rPr>
              <a:t>Modification of weapons is not permitted! </a:t>
            </a:r>
            <a:r>
              <a:rPr lang="en-CA" dirty="0" smtClean="0">
                <a:solidFill>
                  <a:srgbClr val="FF0000"/>
                </a:solidFill>
              </a:rPr>
              <a:t>2 Years ago     a </a:t>
            </a:r>
            <a:r>
              <a:rPr lang="en-CA" dirty="0" err="1" smtClean="0">
                <a:solidFill>
                  <a:srgbClr val="FF0000"/>
                </a:solidFill>
              </a:rPr>
              <a:t>Reg</a:t>
            </a:r>
            <a:r>
              <a:rPr lang="en-CA" dirty="0" smtClean="0">
                <a:solidFill>
                  <a:srgbClr val="FF0000"/>
                </a:solidFill>
              </a:rPr>
              <a:t> </a:t>
            </a:r>
            <a:r>
              <a:rPr lang="en-CA" dirty="0">
                <a:solidFill>
                  <a:srgbClr val="FF0000"/>
                </a:solidFill>
              </a:rPr>
              <a:t>Force Team was banned due to modified </a:t>
            </a:r>
            <a:r>
              <a:rPr lang="en-CA" dirty="0" smtClean="0">
                <a:solidFill>
                  <a:srgbClr val="FF0000"/>
                </a:solidFill>
              </a:rPr>
              <a:t>triggers.</a:t>
            </a:r>
            <a:endParaRPr lang="en-CA"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Equipment</a:t>
            </a:r>
            <a:endParaRPr lang="en-CA" dirty="0"/>
          </a:p>
        </p:txBody>
      </p:sp>
      <p:sp>
        <p:nvSpPr>
          <p:cNvPr id="3" name="Content Placeholder 2"/>
          <p:cNvSpPr>
            <a:spLocks noGrp="1"/>
          </p:cNvSpPr>
          <p:nvPr>
            <p:ph idx="1"/>
          </p:nvPr>
        </p:nvSpPr>
        <p:spPr/>
        <p:txBody>
          <a:bodyPr/>
          <a:lstStyle/>
          <a:p>
            <a:pPr fontAlgn="auto">
              <a:spcAft>
                <a:spcPts val="0"/>
              </a:spcAft>
              <a:defRPr/>
            </a:pPr>
            <a:r>
              <a:rPr lang="en-CA" dirty="0"/>
              <a:t>Electronic or over ear hearing protection are permitted, however at shooter’s own cost. Foamy ear-pro is </a:t>
            </a:r>
            <a:r>
              <a:rPr lang="en-CA" dirty="0" smtClean="0"/>
              <a:t>provided by the team.</a:t>
            </a:r>
          </a:p>
          <a:p>
            <a:pPr fontAlgn="auto">
              <a:spcAft>
                <a:spcPts val="0"/>
              </a:spcAft>
              <a:defRPr/>
            </a:pPr>
            <a:r>
              <a:rPr lang="en-CA" dirty="0" smtClean="0">
                <a:solidFill>
                  <a:srgbClr val="FF0000"/>
                </a:solidFill>
              </a:rPr>
              <a:t>Always bring a notepad and pen/pencil to the range.</a:t>
            </a:r>
          </a:p>
          <a:p>
            <a:pPr fontAlgn="auto">
              <a:spcAft>
                <a:spcPts val="0"/>
              </a:spcAft>
              <a:defRPr/>
            </a:pPr>
            <a:r>
              <a:rPr lang="en-CA" dirty="0" smtClean="0"/>
              <a:t>Be prepared to note temperature and weather conditions, as well as the elevation and </a:t>
            </a:r>
            <a:r>
              <a:rPr lang="en-CA" dirty="0" err="1" smtClean="0"/>
              <a:t>windage</a:t>
            </a:r>
            <a:r>
              <a:rPr lang="en-CA" dirty="0" smtClean="0"/>
              <a:t> adjustments for each range/condition.</a:t>
            </a:r>
            <a:endParaRPr lang="en-CA" dirty="0"/>
          </a:p>
          <a:p>
            <a:r>
              <a:rPr lang="en-CA" dirty="0" smtClean="0"/>
              <a:t>Regular recording of sight adjustment data will assist your gauging of wind conditions and the accuracy of your adjustments.</a:t>
            </a:r>
          </a:p>
          <a:p>
            <a:endParaRPr lang="en-CA" dirty="0"/>
          </a:p>
        </p:txBody>
      </p:sp>
    </p:spTree>
    <p:extLst>
      <p:ext uri="{BB962C8B-B14F-4D97-AF65-F5344CB8AC3E}">
        <p14:creationId xmlns:p14="http://schemas.microsoft.com/office/powerpoint/2010/main" val="3010436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to Expect</a:t>
            </a:r>
            <a:br>
              <a:rPr lang="en-CA" dirty="0" smtClean="0"/>
            </a:br>
            <a:r>
              <a:rPr lang="en-CA" sz="2800" dirty="0" smtClean="0"/>
              <a:t>Theory and Practical Session</a:t>
            </a:r>
            <a:endParaRPr lang="en-CA" dirty="0"/>
          </a:p>
        </p:txBody>
      </p:sp>
      <p:sp>
        <p:nvSpPr>
          <p:cNvPr id="3" name="Content Placeholder 2"/>
          <p:cNvSpPr>
            <a:spLocks noGrp="1"/>
          </p:cNvSpPr>
          <p:nvPr>
            <p:ph idx="1"/>
          </p:nvPr>
        </p:nvSpPr>
        <p:spPr/>
        <p:txBody>
          <a:bodyPr/>
          <a:lstStyle/>
          <a:p>
            <a:r>
              <a:rPr lang="en-CA" dirty="0" smtClean="0"/>
              <a:t>Test fit equipment. Adjust for usability.</a:t>
            </a:r>
          </a:p>
          <a:p>
            <a:r>
              <a:rPr lang="en-CA" dirty="0" smtClean="0"/>
              <a:t>Dry Firing.</a:t>
            </a:r>
          </a:p>
          <a:p>
            <a:r>
              <a:rPr lang="en-CA" dirty="0" smtClean="0"/>
              <a:t>More in depth Theory and Exercises.</a:t>
            </a:r>
          </a:p>
          <a:p>
            <a:r>
              <a:rPr lang="en-CA" dirty="0" smtClean="0"/>
              <a:t>Positions and Transitions.</a:t>
            </a:r>
          </a:p>
          <a:p>
            <a:r>
              <a:rPr lang="en-CA" dirty="0" smtClean="0"/>
              <a:t>Tips and Tricks.</a:t>
            </a:r>
            <a:endParaRPr lang="en-CA" dirty="0"/>
          </a:p>
        </p:txBody>
      </p:sp>
    </p:spTree>
    <p:extLst>
      <p:ext uri="{BB962C8B-B14F-4D97-AF65-F5344CB8AC3E}">
        <p14:creationId xmlns:p14="http://schemas.microsoft.com/office/powerpoint/2010/main" val="4262606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to Expect</a:t>
            </a:r>
            <a:br>
              <a:rPr lang="en-CA" dirty="0" smtClean="0"/>
            </a:br>
            <a:r>
              <a:rPr lang="en-CA" sz="2800" dirty="0" smtClean="0"/>
              <a:t>SAT Range Session</a:t>
            </a:r>
            <a:endParaRPr lang="en-CA" dirty="0"/>
          </a:p>
        </p:txBody>
      </p:sp>
      <p:sp>
        <p:nvSpPr>
          <p:cNvPr id="3" name="Content Placeholder 2"/>
          <p:cNvSpPr>
            <a:spLocks noGrp="1"/>
          </p:cNvSpPr>
          <p:nvPr>
            <p:ph idx="1"/>
          </p:nvPr>
        </p:nvSpPr>
        <p:spPr/>
        <p:txBody>
          <a:bodyPr/>
          <a:lstStyle/>
          <a:p>
            <a:r>
              <a:rPr lang="en-CA" dirty="0" smtClean="0"/>
              <a:t>Test fit equipment. Adjust for usability.</a:t>
            </a:r>
          </a:p>
          <a:p>
            <a:r>
              <a:rPr lang="en-CA" dirty="0" smtClean="0"/>
              <a:t>Practice basic firing in different positions and transitions.</a:t>
            </a:r>
          </a:p>
          <a:p>
            <a:r>
              <a:rPr lang="en-CA" dirty="0" smtClean="0"/>
              <a:t>Practice Breathing and trigger control.</a:t>
            </a:r>
          </a:p>
          <a:p>
            <a:r>
              <a:rPr lang="en-CA" dirty="0" smtClean="0"/>
              <a:t>Target acquisition and points of aim.</a:t>
            </a:r>
          </a:p>
          <a:p>
            <a:r>
              <a:rPr lang="en-CA" dirty="0" smtClean="0"/>
              <a:t>Tips and Tricks.</a:t>
            </a:r>
            <a:endParaRPr lang="en-CA" dirty="0"/>
          </a:p>
        </p:txBody>
      </p:sp>
    </p:spTree>
    <p:extLst>
      <p:ext uri="{BB962C8B-B14F-4D97-AF65-F5344CB8AC3E}">
        <p14:creationId xmlns:p14="http://schemas.microsoft.com/office/powerpoint/2010/main" val="914374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to Expect</a:t>
            </a:r>
            <a:br>
              <a:rPr lang="en-CA" dirty="0" smtClean="0"/>
            </a:br>
            <a:r>
              <a:rPr lang="en-CA" sz="2800" dirty="0" smtClean="0"/>
              <a:t>First Live Range Session</a:t>
            </a:r>
            <a:endParaRPr lang="en-CA" dirty="0"/>
          </a:p>
        </p:txBody>
      </p:sp>
      <p:sp>
        <p:nvSpPr>
          <p:cNvPr id="3" name="Content Placeholder 2"/>
          <p:cNvSpPr>
            <a:spLocks noGrp="1"/>
          </p:cNvSpPr>
          <p:nvPr>
            <p:ph idx="1"/>
          </p:nvPr>
        </p:nvSpPr>
        <p:spPr>
          <a:xfrm>
            <a:off x="628650" y="1690688"/>
            <a:ext cx="7886700" cy="4486275"/>
          </a:xfrm>
        </p:spPr>
        <p:txBody>
          <a:bodyPr/>
          <a:lstStyle/>
          <a:p>
            <a:r>
              <a:rPr lang="en-CA" dirty="0" smtClean="0"/>
              <a:t>Range Setup and Equipment Sign out.</a:t>
            </a:r>
          </a:p>
          <a:p>
            <a:r>
              <a:rPr lang="en-CA" dirty="0" smtClean="0"/>
              <a:t>Rifle Assignment.</a:t>
            </a:r>
          </a:p>
          <a:p>
            <a:r>
              <a:rPr lang="en-CA" dirty="0" smtClean="0"/>
              <a:t>Sighting Rifle in at 25m and 100m.</a:t>
            </a:r>
          </a:p>
          <a:p>
            <a:r>
              <a:rPr lang="en-CA" dirty="0" smtClean="0"/>
              <a:t>Refine equipment fit. Adjust for usability.</a:t>
            </a:r>
          </a:p>
          <a:p>
            <a:r>
              <a:rPr lang="en-CA" dirty="0" smtClean="0"/>
              <a:t>Practice basic firing in different positions and transitions.</a:t>
            </a:r>
          </a:p>
          <a:p>
            <a:r>
              <a:rPr lang="en-CA" dirty="0" smtClean="0"/>
              <a:t>Practice Breathing and trigger control.</a:t>
            </a:r>
          </a:p>
          <a:p>
            <a:r>
              <a:rPr lang="en-CA" dirty="0" smtClean="0"/>
              <a:t>Target acquisition and points of aim.</a:t>
            </a:r>
          </a:p>
          <a:p>
            <a:r>
              <a:rPr lang="en-CA" dirty="0" smtClean="0"/>
              <a:t>Butts Operation.</a:t>
            </a:r>
          </a:p>
          <a:p>
            <a:r>
              <a:rPr lang="en-CA" dirty="0" smtClean="0"/>
              <a:t>Tips and Tricks.</a:t>
            </a:r>
            <a:endParaRPr lang="en-CA" dirty="0"/>
          </a:p>
        </p:txBody>
      </p:sp>
    </p:spTree>
    <p:extLst>
      <p:ext uri="{BB962C8B-B14F-4D97-AF65-F5344CB8AC3E}">
        <p14:creationId xmlns:p14="http://schemas.microsoft.com/office/powerpoint/2010/main" val="1190543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to Expect</a:t>
            </a:r>
            <a:br>
              <a:rPr lang="en-CA" dirty="0" smtClean="0"/>
            </a:br>
            <a:r>
              <a:rPr lang="en-CA" sz="2800" dirty="0" smtClean="0"/>
              <a:t>Additional Live Range Session</a:t>
            </a:r>
            <a:endParaRPr lang="en-CA" dirty="0"/>
          </a:p>
        </p:txBody>
      </p:sp>
      <p:sp>
        <p:nvSpPr>
          <p:cNvPr id="3" name="Content Placeholder 2"/>
          <p:cNvSpPr>
            <a:spLocks noGrp="1"/>
          </p:cNvSpPr>
          <p:nvPr>
            <p:ph idx="1"/>
          </p:nvPr>
        </p:nvSpPr>
        <p:spPr>
          <a:xfrm>
            <a:off x="628650" y="1690688"/>
            <a:ext cx="7886700" cy="4486275"/>
          </a:xfrm>
        </p:spPr>
        <p:txBody>
          <a:bodyPr/>
          <a:lstStyle/>
          <a:p>
            <a:r>
              <a:rPr lang="en-CA" dirty="0" smtClean="0"/>
              <a:t>Range Setup.</a:t>
            </a:r>
          </a:p>
          <a:p>
            <a:r>
              <a:rPr lang="en-CA" dirty="0" smtClean="0"/>
              <a:t>Walk </a:t>
            </a:r>
            <a:r>
              <a:rPr lang="en-CA" dirty="0"/>
              <a:t>back to each 100m up to </a:t>
            </a:r>
            <a:r>
              <a:rPr lang="en-CA" dirty="0" smtClean="0"/>
              <a:t>500m.</a:t>
            </a:r>
            <a:endParaRPr lang="en-CA" dirty="0"/>
          </a:p>
          <a:p>
            <a:r>
              <a:rPr lang="en-CA" dirty="0" smtClean="0"/>
              <a:t>Advanced Techniques.</a:t>
            </a:r>
          </a:p>
          <a:p>
            <a:pPr lvl="1"/>
            <a:r>
              <a:rPr lang="en-CA" dirty="0" smtClean="0"/>
              <a:t>Moving targets.</a:t>
            </a:r>
          </a:p>
          <a:p>
            <a:pPr lvl="1"/>
            <a:r>
              <a:rPr lang="en-CA" dirty="0" smtClean="0"/>
              <a:t>Rapid, Deliberate.</a:t>
            </a:r>
          </a:p>
          <a:p>
            <a:pPr lvl="1"/>
            <a:r>
              <a:rPr lang="en-CA" dirty="0" smtClean="0"/>
              <a:t>Agony Snaps.</a:t>
            </a:r>
          </a:p>
          <a:p>
            <a:pPr lvl="1"/>
            <a:r>
              <a:rPr lang="en-CA" dirty="0" err="1" smtClean="0"/>
              <a:t>Windage</a:t>
            </a:r>
            <a:r>
              <a:rPr lang="en-CA" smtClean="0"/>
              <a:t>.</a:t>
            </a:r>
            <a:endParaRPr lang="en-CA" dirty="0" smtClean="0"/>
          </a:p>
          <a:p>
            <a:pPr lvl="1"/>
            <a:r>
              <a:rPr lang="en-CA" dirty="0" smtClean="0"/>
              <a:t>6 O'clock hold.</a:t>
            </a:r>
          </a:p>
          <a:p>
            <a:r>
              <a:rPr lang="en-CA" dirty="0" smtClean="0"/>
              <a:t>Practice Match Conditions.</a:t>
            </a:r>
          </a:p>
          <a:p>
            <a:r>
              <a:rPr lang="en-CA" dirty="0" smtClean="0"/>
              <a:t>Butts operations.</a:t>
            </a:r>
          </a:p>
          <a:p>
            <a:r>
              <a:rPr lang="en-CA" dirty="0" smtClean="0"/>
              <a:t>Tips and Tricks.</a:t>
            </a:r>
            <a:endParaRPr lang="en-CA" dirty="0"/>
          </a:p>
        </p:txBody>
      </p:sp>
    </p:spTree>
    <p:extLst>
      <p:ext uri="{BB962C8B-B14F-4D97-AF65-F5344CB8AC3E}">
        <p14:creationId xmlns:p14="http://schemas.microsoft.com/office/powerpoint/2010/main" val="1979767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Team Intro</a:t>
            </a:r>
          </a:p>
        </p:txBody>
      </p:sp>
      <p:sp>
        <p:nvSpPr>
          <p:cNvPr id="5123" name="Content Placeholder 2"/>
          <p:cNvSpPr>
            <a:spLocks noGrp="1"/>
          </p:cNvSpPr>
          <p:nvPr>
            <p:ph idx="1"/>
          </p:nvPr>
        </p:nvSpPr>
        <p:spPr>
          <a:xfrm>
            <a:off x="628650" y="1487421"/>
            <a:ext cx="7886700" cy="4666243"/>
          </a:xfrm>
        </p:spPr>
        <p:txBody>
          <a:bodyPr/>
          <a:lstStyle/>
          <a:p>
            <a:r>
              <a:rPr lang="en-US" altLang="en-US" dirty="0" smtClean="0"/>
              <a:t>Team Captain – PO 1 Cameron, Byron</a:t>
            </a:r>
          </a:p>
          <a:p>
            <a:r>
              <a:rPr lang="en-US" altLang="en-US" dirty="0" smtClean="0"/>
              <a:t>Team Ammo Rep – Capt Leung, Henry</a:t>
            </a:r>
          </a:p>
          <a:p>
            <a:r>
              <a:rPr lang="en-US" altLang="en-US" dirty="0" smtClean="0"/>
              <a:t>Team Log O – </a:t>
            </a:r>
            <a:r>
              <a:rPr lang="en-US" altLang="en-US" dirty="0" err="1" smtClean="0"/>
              <a:t>MCpl</a:t>
            </a:r>
            <a:r>
              <a:rPr lang="en-US" altLang="en-US" dirty="0"/>
              <a:t> </a:t>
            </a:r>
            <a:r>
              <a:rPr lang="en-US" altLang="en-US" dirty="0" smtClean="0"/>
              <a:t>Ki, </a:t>
            </a:r>
            <a:r>
              <a:rPr lang="en-US" altLang="en-US" dirty="0" err="1" smtClean="0"/>
              <a:t>Jin</a:t>
            </a:r>
            <a:endParaRPr lang="en-US" altLang="en-US" dirty="0" smtClean="0"/>
          </a:p>
          <a:p>
            <a:r>
              <a:rPr lang="en-US" altLang="en-US" dirty="0" err="1" smtClean="0"/>
              <a:t>RSOs</a:t>
            </a:r>
            <a:endParaRPr lang="en-US" altLang="en-US" dirty="0" smtClean="0"/>
          </a:p>
          <a:p>
            <a:pPr lvl="1"/>
            <a:r>
              <a:rPr lang="en-US" altLang="en-US" dirty="0"/>
              <a:t>Capt Henry </a:t>
            </a:r>
            <a:r>
              <a:rPr lang="en-US" altLang="en-US" dirty="0" smtClean="0"/>
              <a:t>Leung</a:t>
            </a:r>
          </a:p>
          <a:p>
            <a:pPr lvl="1"/>
            <a:r>
              <a:rPr lang="en-US" altLang="en-US" dirty="0" smtClean="0"/>
              <a:t>WO Lukas “Red” Rediger</a:t>
            </a:r>
          </a:p>
          <a:p>
            <a:pPr lvl="1"/>
            <a:r>
              <a:rPr lang="en-US" altLang="en-US" dirty="0" smtClean="0"/>
              <a:t>Capt Locking, Breanne</a:t>
            </a:r>
          </a:p>
          <a:p>
            <a:pPr lvl="1"/>
            <a:r>
              <a:rPr lang="en-US" altLang="en-US" dirty="0" smtClean="0"/>
              <a:t>Capt McAtamney, Julie</a:t>
            </a:r>
          </a:p>
          <a:p>
            <a:r>
              <a:rPr lang="en-US" altLang="en-US" dirty="0" smtClean="0"/>
              <a:t>Rest of the team alumni – </a:t>
            </a:r>
            <a:r>
              <a:rPr lang="en-US" altLang="en-US" dirty="0" err="1" smtClean="0"/>
              <a:t>ARSOs</a:t>
            </a:r>
            <a:endParaRPr lang="en-US" altLang="en-US" dirty="0" smtClean="0"/>
          </a:p>
          <a:p>
            <a:r>
              <a:rPr lang="en-US" altLang="en-US" dirty="0" smtClean="0"/>
              <a:t>Coaches – CPO1 Cashin, </a:t>
            </a:r>
            <a:r>
              <a:rPr lang="en-US" altLang="en-US" dirty="0"/>
              <a:t>M</a:t>
            </a:r>
            <a:r>
              <a:rPr lang="en-US" altLang="en-US" dirty="0" smtClean="0"/>
              <a:t>arty and WO Foster, Luke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to Expect</a:t>
            </a:r>
            <a:br>
              <a:rPr lang="en-CA" dirty="0" smtClean="0"/>
            </a:br>
            <a:r>
              <a:rPr lang="en-CA" sz="2800" dirty="0" smtClean="0"/>
              <a:t>NSCC and CAFSAC</a:t>
            </a:r>
            <a:endParaRPr lang="en-CA" dirty="0"/>
          </a:p>
        </p:txBody>
      </p:sp>
      <p:sp>
        <p:nvSpPr>
          <p:cNvPr id="3" name="Content Placeholder 2"/>
          <p:cNvSpPr>
            <a:spLocks noGrp="1"/>
          </p:cNvSpPr>
          <p:nvPr>
            <p:ph idx="1"/>
          </p:nvPr>
        </p:nvSpPr>
        <p:spPr/>
        <p:txBody>
          <a:bodyPr/>
          <a:lstStyle/>
          <a:p>
            <a:r>
              <a:rPr lang="en-CA" dirty="0"/>
              <a:t>Receive and check shooter’s package.</a:t>
            </a:r>
          </a:p>
          <a:p>
            <a:r>
              <a:rPr lang="en-CA" dirty="0" smtClean="0"/>
              <a:t>Opening Ceremony/Photo.</a:t>
            </a:r>
          </a:p>
          <a:p>
            <a:r>
              <a:rPr lang="en-CA" dirty="0" smtClean="0"/>
              <a:t>Sighting and Walk </a:t>
            </a:r>
            <a:r>
              <a:rPr lang="en-CA" dirty="0"/>
              <a:t>back </a:t>
            </a:r>
            <a:r>
              <a:rPr lang="en-CA" dirty="0" smtClean="0"/>
              <a:t>to 500m.</a:t>
            </a:r>
          </a:p>
          <a:p>
            <a:r>
              <a:rPr lang="en-CA" dirty="0" smtClean="0"/>
              <a:t>Review match conditions and check equipment.</a:t>
            </a:r>
            <a:endParaRPr lang="en-CA" dirty="0"/>
          </a:p>
          <a:p>
            <a:r>
              <a:rPr lang="en-CA" dirty="0" err="1" smtClean="0"/>
              <a:t>Squading</a:t>
            </a:r>
            <a:r>
              <a:rPr lang="en-CA" dirty="0" smtClean="0"/>
              <a:t>.</a:t>
            </a:r>
          </a:p>
          <a:p>
            <a:r>
              <a:rPr lang="en-CA" dirty="0"/>
              <a:t>C</a:t>
            </a:r>
            <a:r>
              <a:rPr lang="en-CA" dirty="0" smtClean="0"/>
              <a:t>onduct Matches.</a:t>
            </a:r>
          </a:p>
          <a:p>
            <a:r>
              <a:rPr lang="en-CA" dirty="0" smtClean="0"/>
              <a:t>Post matches meeting.</a:t>
            </a:r>
          </a:p>
          <a:p>
            <a:r>
              <a:rPr lang="en-CA" dirty="0" smtClean="0"/>
              <a:t>Protests, Interactions with staff.</a:t>
            </a:r>
          </a:p>
          <a:p>
            <a:r>
              <a:rPr lang="en-CA" dirty="0" smtClean="0"/>
              <a:t>Closing Ceremony.</a:t>
            </a:r>
            <a:endParaRPr lang="en-CA" dirty="0"/>
          </a:p>
        </p:txBody>
      </p:sp>
    </p:spTree>
    <p:extLst>
      <p:ext uri="{BB962C8B-B14F-4D97-AF65-F5344CB8AC3E}">
        <p14:creationId xmlns:p14="http://schemas.microsoft.com/office/powerpoint/2010/main" val="1635341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Senior Shooter’s Comments</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12178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925" y="1643063"/>
            <a:ext cx="6921500" cy="1325562"/>
          </a:xfrm>
        </p:spPr>
        <p:txBody>
          <a:bodyPr rtlCol="0">
            <a:normAutofit fontScale="90000"/>
          </a:bodyPr>
          <a:lstStyle/>
          <a:p>
            <a:pPr fontAlgn="auto">
              <a:spcAft>
                <a:spcPts val="0"/>
              </a:spcAft>
              <a:defRPr/>
            </a:pPr>
            <a:r>
              <a:rPr lang="en-CA" sz="8000" b="1" dirty="0" smtClean="0"/>
              <a:t>Questions?</a:t>
            </a:r>
            <a:r>
              <a:rPr lang="en-CA" dirty="0" smtClean="0"/>
              <a:t/>
            </a:r>
            <a:br>
              <a:rPr lang="en-CA" dirty="0" smtClean="0"/>
            </a:br>
            <a:r>
              <a:rPr lang="en-CA" dirty="0"/>
              <a:t>	</a:t>
            </a:r>
            <a:endParaRPr lang="en-CA" sz="3600" dirty="0"/>
          </a:p>
        </p:txBody>
      </p:sp>
      <p:pic>
        <p:nvPicPr>
          <p:cNvPr id="51203" name="Picture 2" descr="A person in a military uniform standing in front of a gun&#10;&#10;Description generated with high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2968625"/>
            <a:ext cx="625633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93850" y="365125"/>
            <a:ext cx="7253588" cy="1325563"/>
          </a:xfrm>
        </p:spPr>
        <p:txBody>
          <a:bodyPr/>
          <a:lstStyle/>
          <a:p>
            <a:r>
              <a:rPr lang="en-US" altLang="en-US" dirty="0" smtClean="0"/>
              <a:t>CAF Small Arms Concentration</a:t>
            </a:r>
            <a:br>
              <a:rPr lang="en-US" altLang="en-US" dirty="0" smtClean="0"/>
            </a:br>
            <a:r>
              <a:rPr lang="en-US" altLang="en-US" sz="3200" dirty="0" smtClean="0"/>
              <a:t>What is it?</a:t>
            </a:r>
            <a:endParaRPr lang="en-US" altLang="en-US" dirty="0" smtClean="0"/>
          </a:p>
        </p:txBody>
      </p:sp>
      <p:sp>
        <p:nvSpPr>
          <p:cNvPr id="6147" name="Content Placeholder 2"/>
          <p:cNvSpPr>
            <a:spLocks noGrp="1"/>
          </p:cNvSpPr>
          <p:nvPr>
            <p:ph idx="1"/>
          </p:nvPr>
        </p:nvSpPr>
        <p:spPr>
          <a:xfrm>
            <a:off x="420130" y="1598141"/>
            <a:ext cx="8237838" cy="4578822"/>
          </a:xfrm>
        </p:spPr>
        <p:txBody>
          <a:bodyPr/>
          <a:lstStyle/>
          <a:p>
            <a:r>
              <a:rPr lang="en-US" altLang="en-US" dirty="0" smtClean="0"/>
              <a:t>2 week competition Approximately 1-2 Week of Sept.</a:t>
            </a:r>
          </a:p>
          <a:p>
            <a:r>
              <a:rPr lang="en-US" altLang="en-US" dirty="0" smtClean="0"/>
              <a:t>300+ competitors.</a:t>
            </a:r>
          </a:p>
          <a:p>
            <a:r>
              <a:rPr lang="en-US" altLang="en-US" dirty="0" smtClean="0"/>
              <a:t>Several nations competing.</a:t>
            </a:r>
          </a:p>
          <a:p>
            <a:r>
              <a:rPr lang="en-US" altLang="en-US" dirty="0" smtClean="0"/>
              <a:t>Reserve, Ranger and Regular Force Classes. </a:t>
            </a:r>
          </a:p>
          <a:p>
            <a:endParaRPr lang="en-US" altLang="en-US"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0267" b="32419"/>
          <a:stretch/>
        </p:blipFill>
        <p:spPr>
          <a:xfrm>
            <a:off x="420130" y="4015386"/>
            <a:ext cx="8238466" cy="2049350"/>
          </a:xfrm>
          <a:prstGeom prst="rect">
            <a:avLst/>
          </a:prstGeom>
        </p:spPr>
      </p:pic>
      <p:sp>
        <p:nvSpPr>
          <p:cNvPr id="6" name="Title 1"/>
          <p:cNvSpPr txBox="1">
            <a:spLocks/>
          </p:cNvSpPr>
          <p:nvPr/>
        </p:nvSpPr>
        <p:spPr bwMode="auto">
          <a:xfrm>
            <a:off x="912255" y="5714879"/>
            <a:ext cx="7253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eaLnBrk="1" hangingPunct="1"/>
            <a:r>
              <a:rPr lang="en-US" altLang="en-US" dirty="0" smtClean="0"/>
              <a:t>CAFSAC Participants 2019</a:t>
            </a:r>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CAFSAC </a:t>
            </a:r>
            <a:r>
              <a:rPr lang="en-US" altLang="en-US" dirty="0"/>
              <a:t/>
            </a:r>
            <a:br>
              <a:rPr lang="en-US" altLang="en-US" dirty="0"/>
            </a:br>
            <a:r>
              <a:rPr lang="en-US" altLang="en-US" sz="2800" dirty="0"/>
              <a:t>What is it?</a:t>
            </a:r>
            <a:endParaRPr lang="en-US" altLang="en-US" dirty="0" smtClean="0"/>
          </a:p>
        </p:txBody>
      </p:sp>
      <p:sp>
        <p:nvSpPr>
          <p:cNvPr id="7171" name="Content Placeholder 2"/>
          <p:cNvSpPr>
            <a:spLocks noGrp="1"/>
          </p:cNvSpPr>
          <p:nvPr>
            <p:ph idx="1"/>
          </p:nvPr>
        </p:nvSpPr>
        <p:spPr/>
        <p:txBody>
          <a:bodyPr/>
          <a:lstStyle/>
          <a:p>
            <a:r>
              <a:rPr lang="en-US" altLang="en-US" dirty="0" smtClean="0"/>
              <a:t>NDHQ team focuses on Rifle, Pistol, and possibly Machine Gun.</a:t>
            </a:r>
          </a:p>
          <a:p>
            <a:r>
              <a:rPr lang="en-US" altLang="en-US" dirty="0" smtClean="0"/>
              <a:t>We do not compete as a team for CASAM (obstacle course, 10K run etc.), though some events may be an option for those interested.</a:t>
            </a:r>
          </a:p>
        </p:txBody>
      </p:sp>
      <p:pic>
        <p:nvPicPr>
          <p:cNvPr id="7172" name="Picture 6" descr="A group of people in a field&#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73513"/>
            <a:ext cx="4592638"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A person holding a gun&#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73513"/>
            <a:ext cx="45720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CAFSAC </a:t>
            </a:r>
            <a:br>
              <a:rPr lang="en-US" altLang="en-US" dirty="0" smtClean="0"/>
            </a:br>
            <a:r>
              <a:rPr lang="en-US" altLang="en-US" sz="2800" dirty="0" smtClean="0"/>
              <a:t>What is it?</a:t>
            </a:r>
            <a:endParaRPr lang="en-US" altLang="en-US" dirty="0" smtClean="0"/>
          </a:p>
        </p:txBody>
      </p:sp>
      <p:sp>
        <p:nvSpPr>
          <p:cNvPr id="8195" name="Content Placeholder 2"/>
          <p:cNvSpPr>
            <a:spLocks noGrp="1"/>
          </p:cNvSpPr>
          <p:nvPr>
            <p:ph idx="1"/>
          </p:nvPr>
        </p:nvSpPr>
        <p:spPr/>
        <p:txBody>
          <a:bodyPr/>
          <a:lstStyle/>
          <a:p>
            <a:pPr marL="0" indent="0">
              <a:buFont typeface="Arial" panose="020B0604020202020204" pitchFamily="34" charset="0"/>
              <a:buNone/>
            </a:pPr>
            <a:r>
              <a:rPr lang="en-US" altLang="en-US" dirty="0" smtClean="0"/>
              <a:t>Rifle has 4 primary matches to qualify for Queens Medal match (only top 50 from Canada compete for QM)</a:t>
            </a:r>
          </a:p>
        </p:txBody>
      </p:sp>
      <p:pic>
        <p:nvPicPr>
          <p:cNvPr id="8196" name="Picture 4" descr="A group of people in a field&#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743200"/>
            <a:ext cx="50038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ontent Placeholder 2"/>
          <p:cNvSpPr txBox="1">
            <a:spLocks/>
          </p:cNvSpPr>
          <p:nvPr/>
        </p:nvSpPr>
        <p:spPr bwMode="auto">
          <a:xfrm>
            <a:off x="276313" y="3388788"/>
            <a:ext cx="3573463" cy="3208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r>
              <a:rPr lang="en-US" altLang="en-US" sz="2400" dirty="0"/>
              <a:t>Match 11: 200m, 100m, Deliberate prone, Rapid, Rundown – </a:t>
            </a:r>
            <a:r>
              <a:rPr lang="en-US" altLang="en-US" sz="2400" b="1" dirty="0"/>
              <a:t>General marksmanship skills</a:t>
            </a:r>
          </a:p>
          <a:p>
            <a:pPr defTabSz="914400" eaLnBrk="1" hangingPunct="1"/>
            <a:r>
              <a:rPr lang="en-US" altLang="en-US" sz="2400" dirty="0"/>
              <a:t>Match 12: 100m and less, Movers, Snaps, Standing/kneeling – </a:t>
            </a:r>
            <a:r>
              <a:rPr lang="en-US" altLang="en-US" sz="2400" b="1" dirty="0"/>
              <a:t>Target acquisition, trigger control</a:t>
            </a:r>
          </a:p>
          <a:p>
            <a:pPr defTabSz="914400" eaLnBrk="1" hangingPunct="1"/>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CAFSAC</a:t>
            </a:r>
            <a:br>
              <a:rPr lang="en-US" altLang="en-US" dirty="0" smtClean="0"/>
            </a:br>
            <a:r>
              <a:rPr lang="en-US" altLang="en-US" sz="2800" dirty="0" smtClean="0"/>
              <a:t>What </a:t>
            </a:r>
            <a:r>
              <a:rPr lang="en-US" altLang="en-US" sz="2800" dirty="0"/>
              <a:t>is it?</a:t>
            </a:r>
            <a:endParaRPr lang="en-US" altLang="en-US" dirty="0" smtClean="0"/>
          </a:p>
        </p:txBody>
      </p:sp>
      <p:sp>
        <p:nvSpPr>
          <p:cNvPr id="9219" name="Content Placeholder 2"/>
          <p:cNvSpPr>
            <a:spLocks noGrp="1"/>
          </p:cNvSpPr>
          <p:nvPr>
            <p:ph idx="1"/>
          </p:nvPr>
        </p:nvSpPr>
        <p:spPr>
          <a:xfrm>
            <a:off x="4572000" y="1976438"/>
            <a:ext cx="4446588" cy="4351337"/>
          </a:xfrm>
          <a:ln>
            <a:solidFill>
              <a:srgbClr val="000000"/>
            </a:solidFill>
          </a:ln>
        </p:spPr>
        <p:txBody>
          <a:bodyPr/>
          <a:lstStyle/>
          <a:p>
            <a:r>
              <a:rPr lang="en-US" altLang="en-US" sz="2400" dirty="0" smtClean="0"/>
              <a:t>Match 13: 300m, 200m, 100m, Deliberate prone, Agony Prone, rundowns, movers, rapids – </a:t>
            </a:r>
            <a:r>
              <a:rPr lang="en-US" altLang="en-US" sz="2400" b="1" dirty="0" smtClean="0"/>
              <a:t>General skills, Response time/awareness</a:t>
            </a:r>
          </a:p>
          <a:p>
            <a:r>
              <a:rPr lang="en-US" altLang="en-US" sz="2400" dirty="0" smtClean="0"/>
              <a:t>Match 14: 500m, 400m, 300m, 200m, 100m, Deliberate prone, rundowns, movers, rapids – </a:t>
            </a:r>
            <a:r>
              <a:rPr lang="en-US" altLang="en-US" sz="2400" b="1" dirty="0" smtClean="0"/>
              <a:t>Long distance skills (wind gauging, sight adjustment, trigger/breathing control), cardio</a:t>
            </a:r>
          </a:p>
          <a:p>
            <a:endParaRPr lang="en-US" altLang="en-US" dirty="0" smtClean="0"/>
          </a:p>
        </p:txBody>
      </p:sp>
      <p:pic>
        <p:nvPicPr>
          <p:cNvPr id="9220" name="Picture 4" descr="A group of people in a field&#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rcRect l="7858" r="11789"/>
          <a:stretch>
            <a:fillRect/>
          </a:stretch>
        </p:blipFill>
        <p:spPr bwMode="auto">
          <a:xfrm>
            <a:off x="0" y="1976438"/>
            <a:ext cx="44005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extLst>
          </p:cNvPr>
          <p:cNvSpPr>
            <a:spLocks noGrp="1"/>
          </p:cNvSpPr>
          <p:nvPr>
            <p:ph idx="1"/>
          </p:nvPr>
        </p:nvSpPr>
        <p:spPr>
          <a:ln>
            <a:solidFill>
              <a:srgbClr val="000000"/>
            </a:solidFill>
          </a:ln>
        </p:spPr>
        <p:txBody>
          <a:bodyPr rtlCol="0">
            <a:normAutofit/>
          </a:bodyPr>
          <a:lstStyle/>
          <a:p>
            <a:pPr marL="0" indent="0" fontAlgn="auto">
              <a:spcAft>
                <a:spcPts val="0"/>
              </a:spcAft>
              <a:buFont typeface="Arial" panose="020B0604020202020204" pitchFamily="34" charset="0"/>
              <a:buNone/>
              <a:defRPr/>
            </a:pPr>
            <a:r>
              <a:rPr lang="en-US" dirty="0"/>
              <a:t>Other matches:</a:t>
            </a:r>
          </a:p>
          <a:p>
            <a:pPr fontAlgn="auto">
              <a:spcAft>
                <a:spcPts val="0"/>
              </a:spcAft>
              <a:defRPr/>
            </a:pPr>
            <a:r>
              <a:rPr lang="en-US" dirty="0"/>
              <a:t>Night Shoot – 100m and less, NVGs with Lasers. </a:t>
            </a:r>
            <a:r>
              <a:rPr lang="en-US" dirty="0" smtClean="0"/>
              <a:t>Only </a:t>
            </a:r>
            <a:r>
              <a:rPr lang="en-US" dirty="0"/>
              <a:t>a Fun shoot for us, but still possibility of </a:t>
            </a:r>
            <a:r>
              <a:rPr lang="en-US" dirty="0" smtClean="0"/>
              <a:t>medals.</a:t>
            </a:r>
            <a:endParaRPr lang="en-US" dirty="0"/>
          </a:p>
          <a:p>
            <a:pPr fontAlgn="auto">
              <a:spcAft>
                <a:spcPts val="0"/>
              </a:spcAft>
              <a:defRPr/>
            </a:pPr>
            <a:r>
              <a:rPr lang="en-US" dirty="0"/>
              <a:t>Barrier Shoot – Shoot around/over walls. Fun Shoot.</a:t>
            </a:r>
          </a:p>
          <a:p>
            <a:pPr fontAlgn="auto">
              <a:spcAft>
                <a:spcPts val="0"/>
              </a:spcAft>
              <a:defRPr/>
            </a:pPr>
            <a:r>
              <a:rPr lang="en-US" dirty="0"/>
              <a:t>Falling Plates – Rundown with 10 falling plates per team of 4. Compete against another team of 4. Fun </a:t>
            </a:r>
            <a:r>
              <a:rPr lang="en-US" dirty="0" smtClean="0"/>
              <a:t>shoot.</a:t>
            </a:r>
            <a:endParaRPr lang="en-US" dirty="0"/>
          </a:p>
        </p:txBody>
      </p:sp>
      <p:sp>
        <p:nvSpPr>
          <p:cNvPr id="6" name="Title 1"/>
          <p:cNvSpPr>
            <a:spLocks noGrp="1"/>
          </p:cNvSpPr>
          <p:nvPr>
            <p:ph type="title"/>
          </p:nvPr>
        </p:nvSpPr>
        <p:spPr>
          <a:xfrm>
            <a:off x="1593850" y="365125"/>
            <a:ext cx="6921500" cy="1325563"/>
          </a:xfrm>
        </p:spPr>
        <p:txBody>
          <a:bodyPr/>
          <a:lstStyle/>
          <a:p>
            <a:r>
              <a:rPr lang="en-US" altLang="en-US" dirty="0" smtClean="0"/>
              <a:t>CAFSAC</a:t>
            </a:r>
            <a:br>
              <a:rPr lang="en-US" altLang="en-US" dirty="0" smtClean="0"/>
            </a:br>
            <a:r>
              <a:rPr lang="en-US" altLang="en-US" sz="2800" dirty="0" smtClean="0"/>
              <a:t>What </a:t>
            </a:r>
            <a:r>
              <a:rPr lang="en-US" altLang="en-US" sz="2800" dirty="0"/>
              <a:t>is it?</a:t>
            </a: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36A3D2DF7EA74E8669D2047835F181" ma:contentTypeVersion="5" ma:contentTypeDescription="Create a new document." ma:contentTypeScope="" ma:versionID="7597fa41cf21590dc13ed429e9763997">
  <xsd:schema xmlns:xsd="http://www.w3.org/2001/XMLSchema" xmlns:xs="http://www.w3.org/2001/XMLSchema" xmlns:p="http://schemas.microsoft.com/office/2006/metadata/properties" xmlns:ns2="2c96e40a-0ffb-4177-8a85-2bc44f4a9bee" xmlns:ns3="eedaf44d-a7eb-407d-ad86-13dfb5ee732d" targetNamespace="http://schemas.microsoft.com/office/2006/metadata/properties" ma:root="true" ma:fieldsID="849d58f892a375786bd164b536923ba8" ns2:_="" ns3:_="">
    <xsd:import namespace="2c96e40a-0ffb-4177-8a85-2bc44f4a9bee"/>
    <xsd:import namespace="eedaf44d-a7eb-407d-ad86-13dfb5ee732d"/>
    <xsd:element name="properties">
      <xsd:complexType>
        <xsd:sequence>
          <xsd:element name="documentManagement">
            <xsd:complexType>
              <xsd:all>
                <xsd:element ref="ns2:Item_x0020_Language"/>
                <xsd:element ref="ns2:English_x0020_Variation" minOccurs="0"/>
                <xsd:element ref="ns2:French_x0020_Variation" minOccurs="0"/>
                <xsd:element ref="ns2:Checked_x0020_out_x0020_by"/>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6e40a-0ffb-4177-8a85-2bc44f4a9bee" elementFormDefault="qualified">
    <xsd:import namespace="http://schemas.microsoft.com/office/2006/documentManagement/types"/>
    <xsd:import namespace="http://schemas.microsoft.com/office/infopath/2007/PartnerControls"/>
    <xsd:element name="Item_x0020_Language" ma:index="8" ma:displayName="Item Language" ma:internalName="Item_x0020_Language">
      <xsd:simpleType>
        <xsd:restriction base="dms:Choice">
          <xsd:enumeration value="English"/>
          <xsd:enumeration value="French"/>
        </xsd:restriction>
      </xsd:simpleType>
    </xsd:element>
    <xsd:element name="English_x0020_Variation" ma:index="9" nillable="true" ma:displayName="English Variation" ma:list="{2C96E40A-0FFB-4177-8A85-2BC44F4A9BEE}" ma:internalName="English_x0020_Variation" ma:showField="ID">
      <xsd:simpleType>
        <xsd:restriction base="dms:Lookup"/>
      </xsd:simpleType>
    </xsd:element>
    <xsd:element name="French_x0020_Variation" ma:index="10" nillable="true" ma:displayName="French Variation" ma:list="{2C96E40A-0FFB-4177-8A85-2BC44F4A9BEE}" ma:internalName="French_x0020_Variation" ma:showField="ID">
      <xsd:simpleType>
        <xsd:restriction base="dms:Lookup"/>
      </xsd:simpleType>
    </xsd:element>
    <xsd:element name="Checked_x0020_out_x0020_by" ma:index="11" ma:displayName="Checked out by" ma:list="UserInfo" ma:SharePointGroup="0" ma:internalName="Checked_x0020_out_x0020_by" ma:showField="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daf44d-a7eb-407d-ad86-13dfb5ee732d"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rench_x0020_Variation xmlns="2c96e40a-0ffb-4177-8a85-2bc44f4a9bee" xsi:nil="true"/>
    <English_x0020_Variation xmlns="2c96e40a-0ffb-4177-8a85-2bc44f4a9bee" xsi:nil="true"/>
    <Item_x0020_Language xmlns="2c96e40a-0ffb-4177-8a85-2bc44f4a9bee">English</Item_x0020_Language>
    <Checked_x0020_out_x0020_by xmlns="2c96e40a-0ffb-4177-8a85-2bc44f4a9bee">
      <UserInfo>
        <DisplayName>Rediger WO LK@CMP DMCSS@Ottawa-Hull</DisplayName>
        <AccountId>160</AccountId>
        <AccountType/>
      </UserInfo>
    </Checked_x0020_out_x0020_by>
  </documentManagement>
</p:properties>
</file>

<file path=customXml/itemProps1.xml><?xml version="1.0" encoding="utf-8"?>
<ds:datastoreItem xmlns:ds="http://schemas.openxmlformats.org/officeDocument/2006/customXml" ds:itemID="{F8EE85FC-D94D-4604-8513-320E74027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96e40a-0ffb-4177-8a85-2bc44f4a9bee"/>
    <ds:schemaRef ds:uri="eedaf44d-a7eb-407d-ad86-13dfb5ee7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ECDE13-2FA7-48C9-B51E-F7BAD008F500}">
  <ds:schemaRefs>
    <ds:schemaRef ds:uri="http://schemas.microsoft.com/sharepoint/v3/contenttype/forms"/>
  </ds:schemaRefs>
</ds:datastoreItem>
</file>

<file path=customXml/itemProps3.xml><?xml version="1.0" encoding="utf-8"?>
<ds:datastoreItem xmlns:ds="http://schemas.openxmlformats.org/officeDocument/2006/customXml" ds:itemID="{20AFE70F-42C1-44DC-87B8-E70DCC8A309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eedaf44d-a7eb-407d-ad86-13dfb5ee732d"/>
    <ds:schemaRef ds:uri="http://schemas.openxmlformats.org/package/2006/metadata/core-properties"/>
    <ds:schemaRef ds:uri="2c96e40a-0ffb-4177-8a85-2bc44f4a9be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2669</TotalTime>
  <Words>2049</Words>
  <Application>Microsoft Office PowerPoint</Application>
  <PresentationFormat>On-screen Show (4:3)</PresentationFormat>
  <Paragraphs>354</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NDHQ Marksmanship Team - Kickoff</vt:lpstr>
      <vt:lpstr>Agenda</vt:lpstr>
      <vt:lpstr>Team Intro</vt:lpstr>
      <vt:lpstr>Team Intro</vt:lpstr>
      <vt:lpstr>CAF Small Arms Concentration What is it?</vt:lpstr>
      <vt:lpstr>CAFSAC  What is it?</vt:lpstr>
      <vt:lpstr>CAFSAC  What is it?</vt:lpstr>
      <vt:lpstr>CAFSAC What is it?</vt:lpstr>
      <vt:lpstr>CAFSAC What is it?</vt:lpstr>
      <vt:lpstr>CAFSAC What is it?</vt:lpstr>
      <vt:lpstr>CAFSAC What is it?</vt:lpstr>
      <vt:lpstr>CAFSAC What is it?</vt:lpstr>
      <vt:lpstr>International Competitions</vt:lpstr>
      <vt:lpstr>Marksmanship Principles</vt:lpstr>
      <vt:lpstr>Marksmanship Principles</vt:lpstr>
      <vt:lpstr>Marksmanship Principles  The Science</vt:lpstr>
      <vt:lpstr>Marksmanship Principles  The Science</vt:lpstr>
      <vt:lpstr>Marksmanship Principles  The Science</vt:lpstr>
      <vt:lpstr>Marksmanship Principles  The Science</vt:lpstr>
      <vt:lpstr>Marksmanship Principles  The Science</vt:lpstr>
      <vt:lpstr>Marksmanship Principles  The Science</vt:lpstr>
      <vt:lpstr>Marksmanship Principles  The Science</vt:lpstr>
      <vt:lpstr>Marksmanship Principles  The Science</vt:lpstr>
      <vt:lpstr>Marksmanship Principles  The Science</vt:lpstr>
      <vt:lpstr>Marksmanship Principles  The Skill</vt:lpstr>
      <vt:lpstr>Marksmanship Principles  The Skill</vt:lpstr>
      <vt:lpstr>Marksmanship Principles  The Skill</vt:lpstr>
      <vt:lpstr>Marksmanship Principles  The Skill</vt:lpstr>
      <vt:lpstr>Marksmanship Principles  The Skill</vt:lpstr>
      <vt:lpstr>Marksmanship Principles  The Skill</vt:lpstr>
      <vt:lpstr>Marksmanship Principles  The Skill</vt:lpstr>
      <vt:lpstr>Marksmanship Principles  The Skill</vt:lpstr>
      <vt:lpstr>Marksmanship Principles  The Skill</vt:lpstr>
      <vt:lpstr>Equipment</vt:lpstr>
      <vt:lpstr>Equipment</vt:lpstr>
      <vt:lpstr>What to Expect Theory and Practical Session</vt:lpstr>
      <vt:lpstr>What to Expect SAT Range Session</vt:lpstr>
      <vt:lpstr>What to Expect First Live Range Session</vt:lpstr>
      <vt:lpstr>What to Expect Additional Live Range Session</vt:lpstr>
      <vt:lpstr>What to Expect NSCC and CAFSAC</vt:lpstr>
      <vt:lpstr>Senior Shooter’s Comments</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NDHQ Marksmanship Team - Kickoff Briefing</dc:title>
  <dc:creator>Jason Das</dc:creator>
  <cp:lastModifiedBy>Rediger.lk</cp:lastModifiedBy>
  <cp:revision>58</cp:revision>
  <dcterms:created xsi:type="dcterms:W3CDTF">2018-02-24T13:59:01Z</dcterms:created>
  <dcterms:modified xsi:type="dcterms:W3CDTF">2020-01-07T16:05:08Z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0x010100B136A3D2DF7EA74E8669D2047835F181</vt:lpwstr>
  </property>
</Properties>
</file>